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99" r:id="rId3"/>
    <p:sldId id="301" r:id="rId4"/>
    <p:sldId id="297" r:id="rId5"/>
    <p:sldId id="294" r:id="rId6"/>
    <p:sldId id="293" r:id="rId7"/>
    <p:sldId id="278" r:id="rId8"/>
    <p:sldId id="29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5E3"/>
    <a:srgbClr val="E0DBEE"/>
    <a:srgbClr val="3B3999"/>
    <a:srgbClr val="96413E"/>
    <a:srgbClr val="393A98"/>
    <a:srgbClr val="923B36"/>
    <a:srgbClr val="8E3734"/>
    <a:srgbClr val="A05149"/>
    <a:srgbClr val="7071A2"/>
    <a:srgbClr val="AF66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p:restoredTop sz="94830"/>
  </p:normalViewPr>
  <p:slideViewPr>
    <p:cSldViewPr snapToGrid="0" snapToObjects="1">
      <p:cViewPr varScale="1">
        <p:scale>
          <a:sx n="121" d="100"/>
          <a:sy n="121" d="100"/>
        </p:scale>
        <p:origin x="11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48A02-8764-044F-8B98-7CB49E734841}" type="datetimeFigureOut">
              <a:rPr lang="en-CA" smtClean="0"/>
              <a:t>2019-01-23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46F62-2804-4E4F-81C3-745681B5B4C4}" type="slidenum">
              <a:rPr lang="en-CA" smtClean="0"/>
              <a:t>‹#›</a:t>
            </a:fld>
            <a:endParaRPr lang="en-CA"/>
          </a:p>
        </p:txBody>
      </p:sp>
    </p:spTree>
    <p:extLst>
      <p:ext uri="{BB962C8B-B14F-4D97-AF65-F5344CB8AC3E}">
        <p14:creationId xmlns:p14="http://schemas.microsoft.com/office/powerpoint/2010/main" val="315754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main objective of my doctoral research is to </a:t>
            </a:r>
            <a:r>
              <a:rPr lang="en-US" b="1" dirty="0"/>
              <a:t>understand</a:t>
            </a:r>
            <a:r>
              <a:rPr lang="en-US" dirty="0"/>
              <a:t> the implications of climate change for transboundary fish stocks. More specifically, I am interested in the consequences of shifting distributions for fisheries management. Hence, my thesis will explore the impacts of climate change on current transboundary fisheries of Canada, Mexico, and the United States and will explore the possibility of using lessons learned from this as examples to manage potential emerging shared stocks between Mexico and United States. With my research, I intend to contribute to the overall knowledge of shifting stocks in North America as well as improve fisheries management and policy for Mexico, Canada, and the United States.</a:t>
            </a:r>
          </a:p>
        </p:txBody>
      </p:sp>
      <p:sp>
        <p:nvSpPr>
          <p:cNvPr id="4" name="Marcador de número de diapositiva 3"/>
          <p:cNvSpPr>
            <a:spLocks noGrp="1"/>
          </p:cNvSpPr>
          <p:nvPr>
            <p:ph type="sldNum" sz="quarter" idx="10"/>
          </p:nvPr>
        </p:nvSpPr>
        <p:spPr/>
        <p:txBody>
          <a:bodyPr/>
          <a:lstStyle/>
          <a:p>
            <a:fld id="{516C6F37-F992-0748-B5C6-2519A6676E6C}" type="slidenum">
              <a:rPr lang="en-CA" smtClean="0"/>
              <a:t>5</a:t>
            </a:fld>
            <a:endParaRPr lang="en-CA"/>
          </a:p>
        </p:txBody>
      </p:sp>
    </p:spTree>
    <p:extLst>
      <p:ext uri="{BB962C8B-B14F-4D97-AF65-F5344CB8AC3E}">
        <p14:creationId xmlns:p14="http://schemas.microsoft.com/office/powerpoint/2010/main" val="271398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Pacific Hake = 1 </a:t>
            </a:r>
            <a:r>
              <a:rPr lang="en-CA" dirty="0" err="1"/>
              <a:t>Spp</a:t>
            </a:r>
            <a:endParaRPr lang="en-CA" dirty="0"/>
          </a:p>
          <a:p>
            <a:r>
              <a:rPr lang="en-CA" dirty="0"/>
              <a:t>NAFO = 17 </a:t>
            </a:r>
            <a:r>
              <a:rPr lang="en-CA" dirty="0" err="1"/>
              <a:t>Spp</a:t>
            </a:r>
            <a:endParaRPr lang="en-CA" dirty="0"/>
          </a:p>
        </p:txBody>
      </p:sp>
      <p:sp>
        <p:nvSpPr>
          <p:cNvPr id="4" name="Slide Number Placeholder 3"/>
          <p:cNvSpPr>
            <a:spLocks noGrp="1"/>
          </p:cNvSpPr>
          <p:nvPr>
            <p:ph type="sldNum" sz="quarter" idx="10"/>
          </p:nvPr>
        </p:nvSpPr>
        <p:spPr/>
        <p:txBody>
          <a:bodyPr/>
          <a:lstStyle/>
          <a:p>
            <a:fld id="{66F67A47-F883-0C4B-B168-76AA1813C6BF}" type="slidenum">
              <a:rPr lang="en-CA" smtClean="0"/>
              <a:t>7</a:t>
            </a:fld>
            <a:endParaRPr lang="en-CA"/>
          </a:p>
        </p:txBody>
      </p:sp>
    </p:spTree>
    <p:extLst>
      <p:ext uri="{BB962C8B-B14F-4D97-AF65-F5344CB8AC3E}">
        <p14:creationId xmlns:p14="http://schemas.microsoft.com/office/powerpoint/2010/main" val="2279768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E6FF-18FE-7547-807C-8B32279EC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07F209E-7956-2441-BDD6-9BF1AAFDC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914E74D-423D-5B40-BC2C-7FAD778B6BE9}"/>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5" name="Footer Placeholder 4">
            <a:extLst>
              <a:ext uri="{FF2B5EF4-FFF2-40B4-BE49-F238E27FC236}">
                <a16:creationId xmlns:a16="http://schemas.microsoft.com/office/drawing/2014/main" id="{D2B3A4E9-BBC1-AE4E-B0A0-71CC6C4CC6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7B50EEA-F8E0-CE4C-8CF5-48AE6BBED9A8}"/>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372277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3A9F-41A6-8649-BED7-CE611BD2B0A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031AE9-9AF0-AC4F-80C5-2087D706BC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53B5D21-A33E-F142-93FC-9278AA69B040}"/>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5" name="Footer Placeholder 4">
            <a:extLst>
              <a:ext uri="{FF2B5EF4-FFF2-40B4-BE49-F238E27FC236}">
                <a16:creationId xmlns:a16="http://schemas.microsoft.com/office/drawing/2014/main" id="{11D23608-04E0-4640-8B65-0C241D4FBD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E21E3D-1D3A-9B4D-80B8-0F0A8DB94294}"/>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284724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0780C6-64E9-BD41-B9B6-91C0189157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3FB320-0B83-864F-BF76-C6ADEE8E85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E430C3-CF8C-384C-98F1-07B1CB67764B}"/>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5" name="Footer Placeholder 4">
            <a:extLst>
              <a:ext uri="{FF2B5EF4-FFF2-40B4-BE49-F238E27FC236}">
                <a16:creationId xmlns:a16="http://schemas.microsoft.com/office/drawing/2014/main" id="{4AA16570-7E8E-0240-87B8-BA4A05C7AE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B1338B-066C-FB4C-9F6E-98B788DDD1F6}"/>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181481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C5FC-8E9E-AF40-A234-E77B740A60F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EF699C7-F7BF-8D48-B7B2-EE831FFC56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F48F52A-4CE6-784A-B6A2-BED7D0CD9DA3}"/>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5" name="Footer Placeholder 4">
            <a:extLst>
              <a:ext uri="{FF2B5EF4-FFF2-40B4-BE49-F238E27FC236}">
                <a16:creationId xmlns:a16="http://schemas.microsoft.com/office/drawing/2014/main" id="{C8522C20-B2C9-BA40-8185-61D3DB0AA32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7BC1076-9F75-F443-B813-D6BF11710B33}"/>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249514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6BDE-7BA2-754B-A0AB-9E8C606C68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3F1843F-A512-B643-8713-69825B403C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735280-912F-8F45-A5D5-82C5E0C34E22}"/>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5" name="Footer Placeholder 4">
            <a:extLst>
              <a:ext uri="{FF2B5EF4-FFF2-40B4-BE49-F238E27FC236}">
                <a16:creationId xmlns:a16="http://schemas.microsoft.com/office/drawing/2014/main" id="{712F69B5-F500-0648-9B7B-0D12121C73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77AD1A1-A588-C343-8C76-E867BBFBF2DC}"/>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277013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27F7-79AD-AC4D-890E-6822648C6C0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0DBA2CA-4F85-0A44-94D2-33C587512A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0B0BD05-EAD5-7B4D-9C59-32D0E969DA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F1617AD-FF95-404E-8747-3272F36C496D}"/>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6" name="Footer Placeholder 5">
            <a:extLst>
              <a:ext uri="{FF2B5EF4-FFF2-40B4-BE49-F238E27FC236}">
                <a16:creationId xmlns:a16="http://schemas.microsoft.com/office/drawing/2014/main" id="{37FD7841-E1D8-A14A-9F80-BDEB79D86D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30DBC8B-87A0-6B42-9AF8-4CF9D413D353}"/>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151377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AC42-8636-6B46-BCE8-01C61DA1374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2EC51A3-F4A6-DD43-9EB0-370499FD7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47D89C-DE28-E840-BE31-1F6323A5337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6335788-9232-8D46-B03C-ED0F1D6D80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33CC70-75EA-624C-A33E-A65392C34B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AB7BBDF-818E-C14C-A744-ECD847AE1992}"/>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8" name="Footer Placeholder 7">
            <a:extLst>
              <a:ext uri="{FF2B5EF4-FFF2-40B4-BE49-F238E27FC236}">
                <a16:creationId xmlns:a16="http://schemas.microsoft.com/office/drawing/2014/main" id="{BE6EA5B3-A40A-4945-B8A4-51DC4F49266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2724EB9-98BE-FF42-8289-28347041E2A1}"/>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109494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7C62-6718-3C4A-9445-8C354E74B11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6774F4D-2E59-9C49-B535-D964FB3BA62B}"/>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4" name="Footer Placeholder 3">
            <a:extLst>
              <a:ext uri="{FF2B5EF4-FFF2-40B4-BE49-F238E27FC236}">
                <a16:creationId xmlns:a16="http://schemas.microsoft.com/office/drawing/2014/main" id="{BCC44F4A-5EA8-264E-917B-5A9E19DF469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6ED0AB4-4C2D-DA4F-A3DD-B1497AE47777}"/>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252659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47C51A-124B-924C-952F-3241A6ED43E4}"/>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3" name="Footer Placeholder 2">
            <a:extLst>
              <a:ext uri="{FF2B5EF4-FFF2-40B4-BE49-F238E27FC236}">
                <a16:creationId xmlns:a16="http://schemas.microsoft.com/office/drawing/2014/main" id="{C1CC592F-3503-9C40-BBE4-3338AC3DFD5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FDAE46D-53D7-F941-AA59-13C86A0311BA}"/>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35244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DB27-6F7F-BC4E-B59F-CBF4B8A9C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2EFE208-B158-044C-AED0-69195A3DF6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8EE348D-256C-9041-AD3A-2082427C7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9C4950-69BE-964A-B196-6A882AFEECC5}"/>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6" name="Footer Placeholder 5">
            <a:extLst>
              <a:ext uri="{FF2B5EF4-FFF2-40B4-BE49-F238E27FC236}">
                <a16:creationId xmlns:a16="http://schemas.microsoft.com/office/drawing/2014/main" id="{DA9C1FBE-D91D-674E-A73C-D3E531248EA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34B318A-5EF2-1E42-9DF6-6BB45B443E24}"/>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228666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8CB8-B773-9643-AB57-C4C000C3C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12DBEE9-A080-814B-923B-FA26C9A49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1B899BB-1FA7-2D45-9647-0B4888A20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7EDFC4-36C0-5A49-8786-59D47BDD4B05}"/>
              </a:ext>
            </a:extLst>
          </p:cNvPr>
          <p:cNvSpPr>
            <a:spLocks noGrp="1"/>
          </p:cNvSpPr>
          <p:nvPr>
            <p:ph type="dt" sz="half" idx="10"/>
          </p:nvPr>
        </p:nvSpPr>
        <p:spPr/>
        <p:txBody>
          <a:bodyPr/>
          <a:lstStyle/>
          <a:p>
            <a:fld id="{02B0B8DE-9FB3-BB4F-8203-F2068B4AE5CA}" type="datetimeFigureOut">
              <a:rPr lang="en-CA" smtClean="0"/>
              <a:t>2019-01-23</a:t>
            </a:fld>
            <a:endParaRPr lang="en-CA"/>
          </a:p>
        </p:txBody>
      </p:sp>
      <p:sp>
        <p:nvSpPr>
          <p:cNvPr id="6" name="Footer Placeholder 5">
            <a:extLst>
              <a:ext uri="{FF2B5EF4-FFF2-40B4-BE49-F238E27FC236}">
                <a16:creationId xmlns:a16="http://schemas.microsoft.com/office/drawing/2014/main" id="{DB59D179-B0F4-AB45-B483-2FDE1AD3EF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9EA391D-5512-9546-90AF-3F669FDC0E42}"/>
              </a:ext>
            </a:extLst>
          </p:cNvPr>
          <p:cNvSpPr>
            <a:spLocks noGrp="1"/>
          </p:cNvSpPr>
          <p:nvPr>
            <p:ph type="sldNum" sz="quarter" idx="12"/>
          </p:nvPr>
        </p:nvSpPr>
        <p:spPr/>
        <p:txBody>
          <a:bodyPr/>
          <a:lstStyle/>
          <a:p>
            <a:fld id="{2B5448E6-04ED-774E-8D57-0FC3AE4D1A77}" type="slidenum">
              <a:rPr lang="en-CA" smtClean="0"/>
              <a:t>‹#›</a:t>
            </a:fld>
            <a:endParaRPr lang="en-CA"/>
          </a:p>
        </p:txBody>
      </p:sp>
    </p:spTree>
    <p:extLst>
      <p:ext uri="{BB962C8B-B14F-4D97-AF65-F5344CB8AC3E}">
        <p14:creationId xmlns:p14="http://schemas.microsoft.com/office/powerpoint/2010/main" val="45782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52096-D6B8-9A4B-9F1D-2B9894E979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7686B07-AE2C-5F4F-9E69-E6889DDD1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A2E56D-1E7A-3940-A9E8-8197E2240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0B8DE-9FB3-BB4F-8203-F2068B4AE5CA}" type="datetimeFigureOut">
              <a:rPr lang="en-CA" smtClean="0"/>
              <a:t>2019-01-23</a:t>
            </a:fld>
            <a:endParaRPr lang="en-CA"/>
          </a:p>
        </p:txBody>
      </p:sp>
      <p:sp>
        <p:nvSpPr>
          <p:cNvPr id="5" name="Footer Placeholder 4">
            <a:extLst>
              <a:ext uri="{FF2B5EF4-FFF2-40B4-BE49-F238E27FC236}">
                <a16:creationId xmlns:a16="http://schemas.microsoft.com/office/drawing/2014/main" id="{33B8D501-74E4-B64E-BDE5-35E6D30C8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D5716D9-2E4B-0C45-8CAA-A8D2F28FDB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448E6-04ED-774E-8D57-0FC3AE4D1A77}" type="slidenum">
              <a:rPr lang="en-CA" smtClean="0"/>
              <a:t>‹#›</a:t>
            </a:fld>
            <a:endParaRPr lang="en-CA"/>
          </a:p>
        </p:txBody>
      </p:sp>
    </p:spTree>
    <p:extLst>
      <p:ext uri="{BB962C8B-B14F-4D97-AF65-F5344CB8AC3E}">
        <p14:creationId xmlns:p14="http://schemas.microsoft.com/office/powerpoint/2010/main" val="1667353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microsoft.com/office/2007/relationships/hdphoto" Target="../media/hdphoto1.wdp"/><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8" Type="http://schemas.openxmlformats.org/officeDocument/2006/relationships/image" Target="../media/image4.tiff"/><Relationship Id="rId3" Type="http://schemas.microsoft.com/office/2007/relationships/hdphoto" Target="../media/hdphoto1.wdp"/><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8" Type="http://schemas.openxmlformats.org/officeDocument/2006/relationships/image" Target="../media/image4.tiff"/><Relationship Id="rId3" Type="http://schemas.microsoft.com/office/2007/relationships/hdphoto" Target="../media/hdphoto1.wdp"/><Relationship Id="rId7"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D22277C-C971-204A-9AA5-C650C1AD688B}"/>
              </a:ext>
            </a:extLst>
          </p:cNvPr>
          <p:cNvGrpSpPr/>
          <p:nvPr/>
        </p:nvGrpSpPr>
        <p:grpSpPr>
          <a:xfrm>
            <a:off x="1974432" y="-746805"/>
            <a:ext cx="8229600" cy="6647380"/>
            <a:chOff x="-67169" y="0"/>
            <a:chExt cx="8229600" cy="6647380"/>
          </a:xfrm>
        </p:grpSpPr>
        <p:pic>
          <p:nvPicPr>
            <p:cNvPr id="38" name="Picture 37">
              <a:extLst>
                <a:ext uri="{FF2B5EF4-FFF2-40B4-BE49-F238E27FC236}">
                  <a16:creationId xmlns:a16="http://schemas.microsoft.com/office/drawing/2014/main" id="{91EC1F98-DD2A-044B-A18F-0D858F2B84B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7233" l="10000" r="90000">
                          <a14:foregroundMark x1="41889" y1="45833" x2="37222" y2="41433"/>
                          <a14:foregroundMark x1="37222" y1="41433" x2="30722" y2="39800"/>
                          <a14:foregroundMark x1="30722" y1="39800" x2="20556" y2="53933"/>
                          <a14:foregroundMark x1="20556" y1="53933" x2="19583" y2="61767"/>
                          <a14:foregroundMark x1="19583" y1="61767" x2="28806" y2="89933"/>
                          <a14:foregroundMark x1="28806" y1="89933" x2="23500" y2="93267"/>
                          <a14:foregroundMark x1="25953" y1="95486" x2="29139" y2="98367"/>
                          <a14:foregroundMark x1="23500" y1="93267" x2="25471" y2="95050"/>
                          <a14:foregroundMark x1="29139" y1="98367" x2="41917" y2="97600"/>
                          <a14:foregroundMark x1="41917" y1="97600" x2="50194" y2="97667"/>
                          <a14:foregroundMark x1="50194" y1="97667" x2="64972" y2="97533"/>
                          <a14:foregroundMark x1="64972" y1="97533" x2="72444" y2="97667"/>
                          <a14:foregroundMark x1="72444" y1="97667" x2="78028" y2="95733"/>
                          <a14:foregroundMark x1="78028" y1="95733" x2="83861" y2="70200"/>
                          <a14:foregroundMark x1="83861" y1="70200" x2="83250" y2="47467"/>
                          <a14:foregroundMark x1="83250" y1="47467" x2="79833" y2="29300"/>
                          <a14:foregroundMark x1="79833" y1="29300" x2="76500" y2="23400"/>
                          <a14:foregroundMark x1="76500" y1="23400" x2="74472" y2="22633"/>
                          <a14:foregroundMark x1="78833" y1="99767" x2="26943" y2="97329"/>
                          <a14:foregroundMark x1="23900" y1="95781" x2="22028" y2="93033"/>
                          <a14:foregroundMark x1="48250" y1="96467" x2="40139" y2="96033"/>
                          <a14:foregroundMark x1="40139" y1="96033" x2="40139" y2="96033"/>
                          <a14:backgroundMark x1="68833" y1="9600" x2="46889" y2="37267"/>
                          <a14:backgroundMark x1="46889" y1="37267" x2="45500" y2="46733"/>
                          <a14:backgroundMark x1="21917" y1="94667" x2="26028" y2="98433"/>
                          <a14:backgroundMark x1="26417" y1="95133" x2="25028" y2="99033"/>
                          <a14:backgroundMark x1="26278" y1="96467" x2="26278" y2="96467"/>
                          <a14:backgroundMark x1="25917" y1="95267" x2="25667" y2="95733"/>
                          <a14:backgroundMark x1="26528" y1="97367" x2="25417" y2="96467"/>
                          <a14:backgroundMark x1="25917" y1="98733" x2="26167" y2="95433"/>
                          <a14:backgroundMark x1="26417" y1="95567" x2="26028" y2="98733"/>
                          <a14:backgroundMark x1="26167" y1="95267" x2="26667" y2="98733"/>
                          <a14:backgroundMark x1="26528" y1="96767" x2="26528" y2="96767"/>
                          <a14:backgroundMark x1="26667" y1="98267" x2="24778" y2="96167"/>
                          <a14:backgroundMark x1="24167" y1="95733" x2="25167" y2="96333"/>
                        </a14:backgroundRemoval>
                      </a14:imgEffect>
                    </a14:imgLayer>
                  </a14:imgProps>
                </a:ext>
              </a:extLst>
            </a:blip>
            <a:srcRect b="7491"/>
            <a:stretch/>
          </p:blipFill>
          <p:spPr>
            <a:xfrm>
              <a:off x="-67169" y="0"/>
              <a:ext cx="8229600" cy="6344268"/>
            </a:xfrm>
            <a:prstGeom prst="rect">
              <a:avLst/>
            </a:prstGeom>
          </p:spPr>
        </p:pic>
        <p:sp>
          <p:nvSpPr>
            <p:cNvPr id="42" name="Rectangle 41">
              <a:extLst>
                <a:ext uri="{FF2B5EF4-FFF2-40B4-BE49-F238E27FC236}">
                  <a16:creationId xmlns:a16="http://schemas.microsoft.com/office/drawing/2014/main" id="{FA6D8356-0885-8947-94C2-DE011D6D7C09}"/>
                </a:ext>
              </a:extLst>
            </p:cNvPr>
            <p:cNvSpPr/>
            <p:nvPr/>
          </p:nvSpPr>
          <p:spPr>
            <a:xfrm flipH="1">
              <a:off x="2034282" y="6462445"/>
              <a:ext cx="267128" cy="18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7A5FB29F-34A1-8045-8FC5-40E41D6BEFC7}"/>
                </a:ext>
              </a:extLst>
            </p:cNvPr>
            <p:cNvSpPr/>
            <p:nvPr/>
          </p:nvSpPr>
          <p:spPr>
            <a:xfrm flipH="1">
              <a:off x="6205993" y="6462444"/>
              <a:ext cx="267128" cy="18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TextBox 10">
            <a:extLst>
              <a:ext uri="{FF2B5EF4-FFF2-40B4-BE49-F238E27FC236}">
                <a16:creationId xmlns:a16="http://schemas.microsoft.com/office/drawing/2014/main" id="{F59B4C39-04F9-E646-9FD1-BECBF3792905}"/>
              </a:ext>
            </a:extLst>
          </p:cNvPr>
          <p:cNvSpPr txBox="1"/>
          <p:nvPr/>
        </p:nvSpPr>
        <p:spPr>
          <a:xfrm>
            <a:off x="2909422" y="8466870"/>
            <a:ext cx="1777999" cy="369332"/>
          </a:xfrm>
          <a:prstGeom prst="rect">
            <a:avLst/>
          </a:prstGeom>
          <a:noFill/>
        </p:spPr>
        <p:txBody>
          <a:bodyPr wrap="square" rtlCol="0">
            <a:spAutoFit/>
          </a:bodyPr>
          <a:lstStyle/>
          <a:p>
            <a:r>
              <a:rPr lang="en-CA" dirty="0" err="1"/>
              <a:t>Americn</a:t>
            </a:r>
            <a:r>
              <a:rPr lang="en-CA" dirty="0"/>
              <a:t> plaice</a:t>
            </a:r>
          </a:p>
        </p:txBody>
      </p:sp>
      <p:sp>
        <p:nvSpPr>
          <p:cNvPr id="19" name="TextBox 18">
            <a:extLst>
              <a:ext uri="{FF2B5EF4-FFF2-40B4-BE49-F238E27FC236}">
                <a16:creationId xmlns:a16="http://schemas.microsoft.com/office/drawing/2014/main" id="{5CA3E07A-835E-5B4D-973E-81A810AAA2F0}"/>
              </a:ext>
            </a:extLst>
          </p:cNvPr>
          <p:cNvSpPr txBox="1"/>
          <p:nvPr/>
        </p:nvSpPr>
        <p:spPr>
          <a:xfrm>
            <a:off x="8538702" y="8049961"/>
            <a:ext cx="2242061" cy="369332"/>
          </a:xfrm>
          <a:prstGeom prst="rect">
            <a:avLst/>
          </a:prstGeom>
          <a:noFill/>
        </p:spPr>
        <p:txBody>
          <a:bodyPr wrap="square" rtlCol="0">
            <a:spAutoFit/>
          </a:bodyPr>
          <a:lstStyle/>
          <a:p>
            <a:r>
              <a:rPr lang="en-CA" dirty="0" err="1"/>
              <a:t>Greenand</a:t>
            </a:r>
            <a:r>
              <a:rPr lang="en-CA" dirty="0"/>
              <a:t> halibut</a:t>
            </a:r>
          </a:p>
        </p:txBody>
      </p:sp>
      <p:sp>
        <p:nvSpPr>
          <p:cNvPr id="39" name="Rectangle 38">
            <a:extLst>
              <a:ext uri="{FF2B5EF4-FFF2-40B4-BE49-F238E27FC236}">
                <a16:creationId xmlns:a16="http://schemas.microsoft.com/office/drawing/2014/main" id="{00927DF0-E56D-8746-808C-7C5621A955A5}"/>
              </a:ext>
            </a:extLst>
          </p:cNvPr>
          <p:cNvSpPr/>
          <p:nvPr/>
        </p:nvSpPr>
        <p:spPr>
          <a:xfrm>
            <a:off x="8904029" y="3789013"/>
            <a:ext cx="1332107" cy="461665"/>
          </a:xfrm>
          <a:prstGeom prst="rect">
            <a:avLst/>
          </a:prstGeom>
        </p:spPr>
        <p:txBody>
          <a:bodyPr wrap="square">
            <a:spAutoFit/>
          </a:bodyPr>
          <a:lstStyle/>
          <a:p>
            <a:pPr algn="ctr"/>
            <a:r>
              <a:rPr lang="en-CA" sz="1200" dirty="0"/>
              <a:t>Capelin</a:t>
            </a:r>
          </a:p>
          <a:p>
            <a:pPr algn="ctr"/>
            <a:r>
              <a:rPr lang="en-CA" sz="1200" i="1" dirty="0"/>
              <a:t>Mallotus villosus</a:t>
            </a:r>
          </a:p>
        </p:txBody>
      </p:sp>
      <p:sp>
        <p:nvSpPr>
          <p:cNvPr id="41" name="Rectangle 40">
            <a:extLst>
              <a:ext uri="{FF2B5EF4-FFF2-40B4-BE49-F238E27FC236}">
                <a16:creationId xmlns:a16="http://schemas.microsoft.com/office/drawing/2014/main" id="{2726889A-44F0-384D-8BF1-850AD3BF098B}"/>
              </a:ext>
            </a:extLst>
          </p:cNvPr>
          <p:cNvSpPr/>
          <p:nvPr/>
        </p:nvSpPr>
        <p:spPr>
          <a:xfrm>
            <a:off x="7794437" y="1922858"/>
            <a:ext cx="1947890" cy="461665"/>
          </a:xfrm>
          <a:prstGeom prst="rect">
            <a:avLst/>
          </a:prstGeom>
        </p:spPr>
        <p:txBody>
          <a:bodyPr wrap="square">
            <a:spAutoFit/>
          </a:bodyPr>
          <a:lstStyle/>
          <a:p>
            <a:pPr algn="ctr"/>
            <a:r>
              <a:rPr lang="en-CA" sz="1200" dirty="0"/>
              <a:t>Witch flounder</a:t>
            </a:r>
          </a:p>
          <a:p>
            <a:pPr algn="ctr"/>
            <a:r>
              <a:rPr lang="en-CA" sz="1200" dirty="0"/>
              <a:t> </a:t>
            </a:r>
            <a:r>
              <a:rPr lang="en-CA" sz="1200" i="1" dirty="0"/>
              <a:t>Glyptocephalus cynoglossus</a:t>
            </a:r>
          </a:p>
        </p:txBody>
      </p:sp>
      <p:sp>
        <p:nvSpPr>
          <p:cNvPr id="51" name="Rectangle 50">
            <a:extLst>
              <a:ext uri="{FF2B5EF4-FFF2-40B4-BE49-F238E27FC236}">
                <a16:creationId xmlns:a16="http://schemas.microsoft.com/office/drawing/2014/main" id="{57A44F98-0C26-C940-A8EC-40BB1F4B5869}"/>
              </a:ext>
            </a:extLst>
          </p:cNvPr>
          <p:cNvSpPr/>
          <p:nvPr/>
        </p:nvSpPr>
        <p:spPr>
          <a:xfrm>
            <a:off x="1936019" y="3186511"/>
            <a:ext cx="1716945" cy="461665"/>
          </a:xfrm>
          <a:prstGeom prst="rect">
            <a:avLst/>
          </a:prstGeom>
        </p:spPr>
        <p:txBody>
          <a:bodyPr wrap="none">
            <a:spAutoFit/>
          </a:bodyPr>
          <a:lstStyle/>
          <a:p>
            <a:pPr algn="ctr"/>
            <a:r>
              <a:rPr lang="en-CA" sz="1200" dirty="0"/>
              <a:t>Pacific halibut</a:t>
            </a:r>
          </a:p>
          <a:p>
            <a:pPr algn="ctr"/>
            <a:r>
              <a:rPr lang="en-CA" sz="1200" i="1" dirty="0"/>
              <a:t> Hippoglossus stenolepis</a:t>
            </a:r>
          </a:p>
        </p:txBody>
      </p:sp>
      <p:sp>
        <p:nvSpPr>
          <p:cNvPr id="2" name="Arc 1">
            <a:extLst>
              <a:ext uri="{FF2B5EF4-FFF2-40B4-BE49-F238E27FC236}">
                <a16:creationId xmlns:a16="http://schemas.microsoft.com/office/drawing/2014/main" id="{199D467A-AEC0-454D-8BF4-4DA0720F42AB}"/>
              </a:ext>
            </a:extLst>
          </p:cNvPr>
          <p:cNvSpPr/>
          <p:nvPr/>
        </p:nvSpPr>
        <p:spPr>
          <a:xfrm rot="3617497">
            <a:off x="7343824" y="3503877"/>
            <a:ext cx="1222852" cy="1396676"/>
          </a:xfrm>
          <a:prstGeom prst="arc">
            <a:avLst/>
          </a:prstGeom>
          <a:ln w="381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Picture 2">
            <a:extLst>
              <a:ext uri="{FF2B5EF4-FFF2-40B4-BE49-F238E27FC236}">
                <a16:creationId xmlns:a16="http://schemas.microsoft.com/office/drawing/2014/main" id="{273AD8FF-76D7-B54E-A188-1888F9DF6146}"/>
              </a:ext>
            </a:extLst>
          </p:cNvPr>
          <p:cNvPicPr>
            <a:picLocks noChangeAspect="1"/>
          </p:cNvPicPr>
          <p:nvPr/>
        </p:nvPicPr>
        <p:blipFill>
          <a:blip r:embed="rId4"/>
          <a:stretch>
            <a:fillRect/>
          </a:stretch>
        </p:blipFill>
        <p:spPr>
          <a:xfrm>
            <a:off x="8718491" y="4281115"/>
            <a:ext cx="1703183" cy="532749"/>
          </a:xfrm>
          <a:prstGeom prst="rect">
            <a:avLst/>
          </a:prstGeom>
        </p:spPr>
      </p:pic>
      <p:pic>
        <p:nvPicPr>
          <p:cNvPr id="4" name="Picture 3">
            <a:extLst>
              <a:ext uri="{FF2B5EF4-FFF2-40B4-BE49-F238E27FC236}">
                <a16:creationId xmlns:a16="http://schemas.microsoft.com/office/drawing/2014/main" id="{EC2ECE34-6318-8A42-BFDF-658CE9332744}"/>
              </a:ext>
            </a:extLst>
          </p:cNvPr>
          <p:cNvPicPr>
            <a:picLocks noChangeAspect="1"/>
          </p:cNvPicPr>
          <p:nvPr/>
        </p:nvPicPr>
        <p:blipFill>
          <a:blip r:embed="rId5"/>
          <a:stretch>
            <a:fillRect/>
          </a:stretch>
        </p:blipFill>
        <p:spPr>
          <a:xfrm>
            <a:off x="8545538" y="3116520"/>
            <a:ext cx="1609050" cy="681165"/>
          </a:xfrm>
          <a:prstGeom prst="rect">
            <a:avLst/>
          </a:prstGeom>
        </p:spPr>
      </p:pic>
      <p:sp>
        <p:nvSpPr>
          <p:cNvPr id="33" name="Arc 32">
            <a:extLst>
              <a:ext uri="{FF2B5EF4-FFF2-40B4-BE49-F238E27FC236}">
                <a16:creationId xmlns:a16="http://schemas.microsoft.com/office/drawing/2014/main" id="{4C3DEF6E-07A0-4647-8934-66C970225417}"/>
              </a:ext>
            </a:extLst>
          </p:cNvPr>
          <p:cNvSpPr/>
          <p:nvPr/>
        </p:nvSpPr>
        <p:spPr>
          <a:xfrm rot="2255940">
            <a:off x="7756190" y="3014843"/>
            <a:ext cx="754265" cy="840076"/>
          </a:xfrm>
          <a:prstGeom prst="arc">
            <a:avLst/>
          </a:prstGeom>
          <a:ln w="381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FBE8476B-7789-C241-A7D0-33F99515B72A}"/>
              </a:ext>
            </a:extLst>
          </p:cNvPr>
          <p:cNvSpPr/>
          <p:nvPr/>
        </p:nvSpPr>
        <p:spPr>
          <a:xfrm rot="18777789" flipV="1">
            <a:off x="7621309" y="2213144"/>
            <a:ext cx="531817" cy="730567"/>
          </a:xfrm>
          <a:prstGeom prst="arc">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pic>
        <p:nvPicPr>
          <p:cNvPr id="9" name="Picture 8">
            <a:extLst>
              <a:ext uri="{FF2B5EF4-FFF2-40B4-BE49-F238E27FC236}">
                <a16:creationId xmlns:a16="http://schemas.microsoft.com/office/drawing/2014/main" id="{7D908E1B-5967-914C-B6E4-AED8AB1AF1E4}"/>
              </a:ext>
            </a:extLst>
          </p:cNvPr>
          <p:cNvPicPr>
            <a:picLocks noChangeAspect="1"/>
          </p:cNvPicPr>
          <p:nvPr/>
        </p:nvPicPr>
        <p:blipFill>
          <a:blip r:embed="rId6"/>
          <a:stretch>
            <a:fillRect/>
          </a:stretch>
        </p:blipFill>
        <p:spPr>
          <a:xfrm>
            <a:off x="1955864" y="3503837"/>
            <a:ext cx="1574800" cy="952500"/>
          </a:xfrm>
          <a:prstGeom prst="rect">
            <a:avLst/>
          </a:prstGeom>
        </p:spPr>
      </p:pic>
      <p:sp>
        <p:nvSpPr>
          <p:cNvPr id="48" name="Arc 47">
            <a:extLst>
              <a:ext uri="{FF2B5EF4-FFF2-40B4-BE49-F238E27FC236}">
                <a16:creationId xmlns:a16="http://schemas.microsoft.com/office/drawing/2014/main" id="{94C98294-8367-994A-BB1B-42C3C291A7CB}"/>
              </a:ext>
            </a:extLst>
          </p:cNvPr>
          <p:cNvSpPr/>
          <p:nvPr/>
        </p:nvSpPr>
        <p:spPr>
          <a:xfrm rot="291199">
            <a:off x="4956727" y="4027498"/>
            <a:ext cx="747507" cy="1060696"/>
          </a:xfrm>
          <a:prstGeom prst="arc">
            <a:avLst/>
          </a:prstGeom>
          <a:ln w="38100">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41EE7E8A-2276-9C4C-AB9D-2930B2430684}"/>
              </a:ext>
            </a:extLst>
          </p:cNvPr>
          <p:cNvSpPr/>
          <p:nvPr/>
        </p:nvSpPr>
        <p:spPr>
          <a:xfrm rot="19500850" flipH="1">
            <a:off x="3674444" y="3371496"/>
            <a:ext cx="969086" cy="1027526"/>
          </a:xfrm>
          <a:prstGeom prst="arc">
            <a:avLst/>
          </a:prstGeom>
          <a:ln w="38100">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DE00C72E-7A59-FF49-91C3-D44B448CB53D}"/>
              </a:ext>
            </a:extLst>
          </p:cNvPr>
          <p:cNvSpPr/>
          <p:nvPr/>
        </p:nvSpPr>
        <p:spPr>
          <a:xfrm>
            <a:off x="3960337" y="4221960"/>
            <a:ext cx="1535100" cy="461665"/>
          </a:xfrm>
          <a:prstGeom prst="rect">
            <a:avLst/>
          </a:prstGeom>
        </p:spPr>
        <p:txBody>
          <a:bodyPr wrap="none">
            <a:spAutoFit/>
          </a:bodyPr>
          <a:lstStyle/>
          <a:p>
            <a:pPr algn="ctr"/>
            <a:r>
              <a:rPr lang="en-CA" sz="1200" dirty="0"/>
              <a:t>North Pacific hake</a:t>
            </a:r>
          </a:p>
          <a:p>
            <a:pPr algn="ctr"/>
            <a:r>
              <a:rPr lang="en-CA" sz="1200" i="1" dirty="0"/>
              <a:t>Merluccius productus</a:t>
            </a:r>
            <a:endParaRPr lang="en-US" sz="1200" i="1" dirty="0"/>
          </a:p>
        </p:txBody>
      </p:sp>
      <p:pic>
        <p:nvPicPr>
          <p:cNvPr id="14" name="Picture 13">
            <a:extLst>
              <a:ext uri="{FF2B5EF4-FFF2-40B4-BE49-F238E27FC236}">
                <a16:creationId xmlns:a16="http://schemas.microsoft.com/office/drawing/2014/main" id="{64C0BF7C-24F5-874A-9855-BE78DAE87DAB}"/>
              </a:ext>
            </a:extLst>
          </p:cNvPr>
          <p:cNvPicPr>
            <a:picLocks noChangeAspect="1"/>
          </p:cNvPicPr>
          <p:nvPr/>
        </p:nvPicPr>
        <p:blipFill>
          <a:blip r:embed="rId7"/>
          <a:stretch>
            <a:fillRect/>
          </a:stretch>
        </p:blipFill>
        <p:spPr>
          <a:xfrm>
            <a:off x="4118123" y="4476656"/>
            <a:ext cx="1219997" cy="812061"/>
          </a:xfrm>
          <a:prstGeom prst="rect">
            <a:avLst/>
          </a:prstGeom>
        </p:spPr>
      </p:pic>
      <p:pic>
        <p:nvPicPr>
          <p:cNvPr id="5" name="Picture 4">
            <a:extLst>
              <a:ext uri="{FF2B5EF4-FFF2-40B4-BE49-F238E27FC236}">
                <a16:creationId xmlns:a16="http://schemas.microsoft.com/office/drawing/2014/main" id="{A4A28B1A-73AE-854F-8E90-6A747388C7A8}"/>
              </a:ext>
            </a:extLst>
          </p:cNvPr>
          <p:cNvPicPr>
            <a:picLocks noChangeAspect="1"/>
          </p:cNvPicPr>
          <p:nvPr/>
        </p:nvPicPr>
        <p:blipFill>
          <a:blip r:embed="rId8"/>
          <a:stretch>
            <a:fillRect/>
          </a:stretch>
        </p:blipFill>
        <p:spPr>
          <a:xfrm>
            <a:off x="8284458" y="2341856"/>
            <a:ext cx="967848" cy="485007"/>
          </a:xfrm>
          <a:prstGeom prst="rect">
            <a:avLst/>
          </a:prstGeom>
        </p:spPr>
      </p:pic>
      <p:sp>
        <p:nvSpPr>
          <p:cNvPr id="40" name="Rectangle 39">
            <a:extLst>
              <a:ext uri="{FF2B5EF4-FFF2-40B4-BE49-F238E27FC236}">
                <a16:creationId xmlns:a16="http://schemas.microsoft.com/office/drawing/2014/main" id="{3C8BFE20-A970-2946-8153-4B8B31B5BA57}"/>
              </a:ext>
            </a:extLst>
          </p:cNvPr>
          <p:cNvSpPr/>
          <p:nvPr/>
        </p:nvSpPr>
        <p:spPr>
          <a:xfrm>
            <a:off x="8543878" y="2732132"/>
            <a:ext cx="1612371" cy="461665"/>
          </a:xfrm>
          <a:prstGeom prst="rect">
            <a:avLst/>
          </a:prstGeom>
        </p:spPr>
        <p:txBody>
          <a:bodyPr wrap="square">
            <a:spAutoFit/>
          </a:bodyPr>
          <a:lstStyle/>
          <a:p>
            <a:pPr algn="ctr"/>
            <a:r>
              <a:rPr lang="en-CA" sz="1200" dirty="0"/>
              <a:t>Atlantic Cod</a:t>
            </a:r>
            <a:endParaRPr lang="en-CA" sz="1200" i="1" dirty="0"/>
          </a:p>
          <a:p>
            <a:pPr algn="ctr"/>
            <a:r>
              <a:rPr lang="en-CA" sz="1200" i="1" dirty="0"/>
              <a:t>Gadus morhua</a:t>
            </a:r>
          </a:p>
        </p:txBody>
      </p:sp>
      <p:grpSp>
        <p:nvGrpSpPr>
          <p:cNvPr id="6" name="Group 5">
            <a:extLst>
              <a:ext uri="{FF2B5EF4-FFF2-40B4-BE49-F238E27FC236}">
                <a16:creationId xmlns:a16="http://schemas.microsoft.com/office/drawing/2014/main" id="{0CED37F5-F5D3-4049-AF9B-E624A18FBAC9}"/>
              </a:ext>
            </a:extLst>
          </p:cNvPr>
          <p:cNvGrpSpPr/>
          <p:nvPr/>
        </p:nvGrpSpPr>
        <p:grpSpPr>
          <a:xfrm>
            <a:off x="2054386" y="1496102"/>
            <a:ext cx="2443831" cy="646331"/>
            <a:chOff x="2041686" y="1254802"/>
            <a:chExt cx="2443831" cy="646331"/>
          </a:xfrm>
        </p:grpSpPr>
        <p:sp>
          <p:nvSpPr>
            <p:cNvPr id="23" name="TextBox 22">
              <a:extLst>
                <a:ext uri="{FF2B5EF4-FFF2-40B4-BE49-F238E27FC236}">
                  <a16:creationId xmlns:a16="http://schemas.microsoft.com/office/drawing/2014/main" id="{97C3543F-D148-C242-8A1A-39702F60C1C6}"/>
                </a:ext>
              </a:extLst>
            </p:cNvPr>
            <p:cNvSpPr txBox="1"/>
            <p:nvPr/>
          </p:nvSpPr>
          <p:spPr>
            <a:xfrm>
              <a:off x="2041686" y="1254802"/>
              <a:ext cx="2443831" cy="646331"/>
            </a:xfrm>
            <a:prstGeom prst="rect">
              <a:avLst/>
            </a:prstGeom>
            <a:noFill/>
            <a:ln>
              <a:solidFill>
                <a:schemeClr val="bg1">
                  <a:lumMod val="50000"/>
                </a:schemeClr>
              </a:solidFill>
            </a:ln>
          </p:spPr>
          <p:txBody>
            <a:bodyPr wrap="square" rtlCol="0">
              <a:spAutoFit/>
            </a:bodyPr>
            <a:lstStyle/>
            <a:p>
              <a:r>
                <a:rPr lang="en-US" sz="1200" dirty="0">
                  <a:latin typeface="Arial" panose="020B0604020202020204" pitchFamily="34" charset="0"/>
                  <a:cs typeface="Arial" panose="020B0604020202020204" pitchFamily="34" charset="0"/>
                </a:rPr>
                <a:t>  Increase potential catch share</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Decrease potential catch share</a:t>
              </a:r>
            </a:p>
          </p:txBody>
        </p:sp>
        <p:cxnSp>
          <p:nvCxnSpPr>
            <p:cNvPr id="24" name="Straight Arrow Connector 23">
              <a:extLst>
                <a:ext uri="{FF2B5EF4-FFF2-40B4-BE49-F238E27FC236}">
                  <a16:creationId xmlns:a16="http://schemas.microsoft.com/office/drawing/2014/main" id="{34A71AF9-A7C2-5346-AAA1-794CECADCB97}"/>
                </a:ext>
              </a:extLst>
            </p:cNvPr>
            <p:cNvCxnSpPr/>
            <p:nvPr/>
          </p:nvCxnSpPr>
          <p:spPr>
            <a:xfrm flipV="1">
              <a:off x="2107871" y="1257300"/>
              <a:ext cx="0" cy="288000"/>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A1E119B-26D9-2646-8FC3-46C5D4009BC1}"/>
                </a:ext>
              </a:extLst>
            </p:cNvPr>
            <p:cNvCxnSpPr>
              <a:cxnSpLocks/>
            </p:cNvCxnSpPr>
            <p:nvPr/>
          </p:nvCxnSpPr>
          <p:spPr>
            <a:xfrm>
              <a:off x="2107871" y="1601201"/>
              <a:ext cx="0" cy="288000"/>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1341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FF9AE7B-CA1B-A744-A47A-1C1106DCEE0C}"/>
              </a:ext>
            </a:extLst>
          </p:cNvPr>
          <p:cNvGrpSpPr/>
          <p:nvPr/>
        </p:nvGrpSpPr>
        <p:grpSpPr>
          <a:xfrm>
            <a:off x="1522538" y="-908789"/>
            <a:ext cx="9959724" cy="9960891"/>
            <a:chOff x="821039" y="-1124689"/>
            <a:chExt cx="9959724" cy="9960891"/>
          </a:xfrm>
        </p:grpSpPr>
        <p:grpSp>
          <p:nvGrpSpPr>
            <p:cNvPr id="20" name="Group 19">
              <a:extLst>
                <a:ext uri="{FF2B5EF4-FFF2-40B4-BE49-F238E27FC236}">
                  <a16:creationId xmlns:a16="http://schemas.microsoft.com/office/drawing/2014/main" id="{B747D4D3-AE16-1A46-9925-F08E394A4A82}"/>
                </a:ext>
              </a:extLst>
            </p:cNvPr>
            <p:cNvGrpSpPr/>
            <p:nvPr/>
          </p:nvGrpSpPr>
          <p:grpSpPr>
            <a:xfrm>
              <a:off x="821039" y="-1124689"/>
              <a:ext cx="8229600" cy="6647379"/>
              <a:chOff x="1969772" y="-741621"/>
              <a:chExt cx="8229600" cy="6647379"/>
            </a:xfrm>
          </p:grpSpPr>
          <p:grpSp>
            <p:nvGrpSpPr>
              <p:cNvPr id="44" name="Group 43">
                <a:extLst>
                  <a:ext uri="{FF2B5EF4-FFF2-40B4-BE49-F238E27FC236}">
                    <a16:creationId xmlns:a16="http://schemas.microsoft.com/office/drawing/2014/main" id="{3D22277C-C971-204A-9AA5-C650C1AD688B}"/>
                  </a:ext>
                </a:extLst>
              </p:cNvPr>
              <p:cNvGrpSpPr/>
              <p:nvPr/>
            </p:nvGrpSpPr>
            <p:grpSpPr>
              <a:xfrm>
                <a:off x="1969772" y="-741621"/>
                <a:ext cx="8229600" cy="6647379"/>
                <a:chOff x="-67169" y="0"/>
                <a:chExt cx="8229600" cy="6647379"/>
              </a:xfrm>
            </p:grpSpPr>
            <p:pic>
              <p:nvPicPr>
                <p:cNvPr id="38" name="Picture 37">
                  <a:extLst>
                    <a:ext uri="{FF2B5EF4-FFF2-40B4-BE49-F238E27FC236}">
                      <a16:creationId xmlns:a16="http://schemas.microsoft.com/office/drawing/2014/main" id="{91EC1F98-DD2A-044B-A18F-0D858F2B84B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7233" l="10000" r="90000">
                              <a14:foregroundMark x1="41889" y1="45833" x2="37222" y2="41433"/>
                              <a14:foregroundMark x1="37222" y1="41433" x2="30722" y2="39800"/>
                              <a14:foregroundMark x1="30722" y1="39800" x2="20556" y2="53933"/>
                              <a14:foregroundMark x1="20556" y1="53933" x2="19583" y2="61767"/>
                              <a14:foregroundMark x1="19583" y1="61767" x2="28806" y2="89933"/>
                              <a14:foregroundMark x1="28806" y1="89933" x2="23500" y2="93267"/>
                              <a14:foregroundMark x1="25953" y1="95486" x2="29139" y2="98367"/>
                              <a14:foregroundMark x1="23500" y1="93267" x2="25471" y2="95050"/>
                              <a14:foregroundMark x1="29139" y1="98367" x2="41917" y2="97600"/>
                              <a14:foregroundMark x1="41917" y1="97600" x2="50194" y2="97667"/>
                              <a14:foregroundMark x1="50194" y1="97667" x2="64972" y2="97533"/>
                              <a14:foregroundMark x1="64972" y1="97533" x2="72444" y2="97667"/>
                              <a14:foregroundMark x1="72444" y1="97667" x2="78028" y2="95733"/>
                              <a14:foregroundMark x1="78028" y1="95733" x2="83861" y2="70200"/>
                              <a14:foregroundMark x1="83861" y1="70200" x2="83250" y2="47467"/>
                              <a14:foregroundMark x1="83250" y1="47467" x2="79833" y2="29300"/>
                              <a14:foregroundMark x1="79833" y1="29300" x2="76500" y2="23400"/>
                              <a14:foregroundMark x1="76500" y1="23400" x2="74472" y2="22633"/>
                              <a14:foregroundMark x1="78833" y1="99767" x2="26943" y2="97329"/>
                              <a14:foregroundMark x1="23900" y1="95781" x2="22028" y2="93033"/>
                              <a14:foregroundMark x1="48250" y1="96467" x2="40139" y2="96033"/>
                              <a14:foregroundMark x1="40139" y1="96033" x2="40139" y2="96033"/>
                              <a14:backgroundMark x1="68833" y1="9600" x2="46889" y2="37267"/>
                              <a14:backgroundMark x1="46889" y1="37267" x2="45500" y2="46733"/>
                              <a14:backgroundMark x1="21917" y1="94667" x2="26028" y2="98433"/>
                              <a14:backgroundMark x1="26417" y1="95133" x2="25028" y2="99033"/>
                              <a14:backgroundMark x1="26278" y1="96467" x2="26278" y2="96467"/>
                              <a14:backgroundMark x1="25917" y1="95267" x2="25667" y2="95733"/>
                              <a14:backgroundMark x1="26528" y1="97367" x2="25417" y2="96467"/>
                              <a14:backgroundMark x1="25917" y1="98733" x2="26167" y2="95433"/>
                              <a14:backgroundMark x1="26417" y1="95567" x2="26028" y2="98733"/>
                              <a14:backgroundMark x1="26167" y1="95267" x2="26667" y2="98733"/>
                              <a14:backgroundMark x1="26528" y1="96767" x2="26528" y2="96767"/>
                              <a14:backgroundMark x1="26667" y1="98267" x2="24778" y2="96167"/>
                              <a14:backgroundMark x1="24167" y1="95733" x2="25167" y2="96333"/>
                            </a14:backgroundRemoval>
                          </a14:imgEffect>
                        </a14:imgLayer>
                      </a14:imgProps>
                    </a:ext>
                  </a:extLst>
                </a:blip>
                <a:srcRect b="7491"/>
                <a:stretch/>
              </p:blipFill>
              <p:spPr>
                <a:xfrm>
                  <a:off x="-67169" y="0"/>
                  <a:ext cx="8229600" cy="6344268"/>
                </a:xfrm>
                <a:prstGeom prst="rect">
                  <a:avLst/>
                </a:prstGeom>
              </p:spPr>
            </p:pic>
            <p:sp>
              <p:nvSpPr>
                <p:cNvPr id="43" name="Rectangle 42">
                  <a:extLst>
                    <a:ext uri="{FF2B5EF4-FFF2-40B4-BE49-F238E27FC236}">
                      <a16:creationId xmlns:a16="http://schemas.microsoft.com/office/drawing/2014/main" id="{7A5FB29F-34A1-8045-8FC5-40E41D6BEFC7}"/>
                    </a:ext>
                  </a:extLst>
                </p:cNvPr>
                <p:cNvSpPr/>
                <p:nvPr/>
              </p:nvSpPr>
              <p:spPr>
                <a:xfrm flipH="1">
                  <a:off x="6205993" y="6462444"/>
                  <a:ext cx="267128" cy="18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Arc 1">
                <a:extLst>
                  <a:ext uri="{FF2B5EF4-FFF2-40B4-BE49-F238E27FC236}">
                    <a16:creationId xmlns:a16="http://schemas.microsoft.com/office/drawing/2014/main" id="{199D467A-AEC0-454D-8BF4-4DA0720F42AB}"/>
                  </a:ext>
                </a:extLst>
              </p:cNvPr>
              <p:cNvSpPr/>
              <p:nvPr/>
            </p:nvSpPr>
            <p:spPr>
              <a:xfrm rot="3745776">
                <a:off x="7337648" y="3036285"/>
                <a:ext cx="1500628" cy="1553615"/>
              </a:xfrm>
              <a:prstGeom prst="arc">
                <a:avLst/>
              </a:prstGeom>
              <a:ln w="38100">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4C3DEF6E-07A0-4647-8934-66C970225417}"/>
                  </a:ext>
                </a:extLst>
              </p:cNvPr>
              <p:cNvSpPr/>
              <p:nvPr/>
            </p:nvSpPr>
            <p:spPr>
              <a:xfrm rot="2255940">
                <a:off x="7453660" y="2490850"/>
                <a:ext cx="1115228" cy="905035"/>
              </a:xfrm>
              <a:prstGeom prst="arc">
                <a:avLst/>
              </a:prstGeom>
              <a:ln w="38100">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FBE8476B-7789-C241-A7D0-33F99515B72A}"/>
                  </a:ext>
                </a:extLst>
              </p:cNvPr>
              <p:cNvSpPr/>
              <p:nvPr/>
            </p:nvSpPr>
            <p:spPr>
              <a:xfrm rot="18777789" flipV="1">
                <a:off x="7993987" y="3450911"/>
                <a:ext cx="676964" cy="635022"/>
              </a:xfrm>
              <a:prstGeom prst="arc">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48" name="Arc 47">
                <a:extLst>
                  <a:ext uri="{FF2B5EF4-FFF2-40B4-BE49-F238E27FC236}">
                    <a16:creationId xmlns:a16="http://schemas.microsoft.com/office/drawing/2014/main" id="{94C98294-8367-994A-BB1B-42C3C291A7CB}"/>
                  </a:ext>
                </a:extLst>
              </p:cNvPr>
              <p:cNvSpPr/>
              <p:nvPr/>
            </p:nvSpPr>
            <p:spPr>
              <a:xfrm rot="291199">
                <a:off x="5313124" y="4342774"/>
                <a:ext cx="489737" cy="936575"/>
              </a:xfrm>
              <a:prstGeom prst="arc">
                <a:avLst/>
              </a:prstGeom>
              <a:ln w="38100">
                <a:solidFill>
                  <a:srgbClr val="7030A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Arc 22">
                <a:extLst>
                  <a:ext uri="{FF2B5EF4-FFF2-40B4-BE49-F238E27FC236}">
                    <a16:creationId xmlns:a16="http://schemas.microsoft.com/office/drawing/2014/main" id="{17D3CC03-B7EC-8A4B-BA40-4D8AC1B62ED0}"/>
                  </a:ext>
                </a:extLst>
              </p:cNvPr>
              <p:cNvSpPr/>
              <p:nvPr/>
            </p:nvSpPr>
            <p:spPr>
              <a:xfrm>
                <a:off x="5204318" y="3995506"/>
                <a:ext cx="399773" cy="380874"/>
              </a:xfrm>
              <a:prstGeom prst="arc">
                <a:avLst/>
              </a:prstGeom>
              <a:ln w="38100">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F59B4C39-04F9-E646-9FD1-BECBF3792905}"/>
                </a:ext>
              </a:extLst>
            </p:cNvPr>
            <p:cNvSpPr txBox="1"/>
            <p:nvPr/>
          </p:nvSpPr>
          <p:spPr>
            <a:xfrm>
              <a:off x="2909422" y="8466870"/>
              <a:ext cx="1777999" cy="369332"/>
            </a:xfrm>
            <a:prstGeom prst="rect">
              <a:avLst/>
            </a:prstGeom>
            <a:noFill/>
          </p:spPr>
          <p:txBody>
            <a:bodyPr wrap="square" rtlCol="0">
              <a:spAutoFit/>
            </a:bodyPr>
            <a:lstStyle/>
            <a:p>
              <a:r>
                <a:rPr lang="en-CA" dirty="0" err="1"/>
                <a:t>Americn</a:t>
              </a:r>
              <a:r>
                <a:rPr lang="en-CA" dirty="0"/>
                <a:t> plaice</a:t>
              </a:r>
            </a:p>
          </p:txBody>
        </p:sp>
        <p:sp>
          <p:nvSpPr>
            <p:cNvPr id="19" name="TextBox 18">
              <a:extLst>
                <a:ext uri="{FF2B5EF4-FFF2-40B4-BE49-F238E27FC236}">
                  <a16:creationId xmlns:a16="http://schemas.microsoft.com/office/drawing/2014/main" id="{5CA3E07A-835E-5B4D-973E-81A810AAA2F0}"/>
                </a:ext>
              </a:extLst>
            </p:cNvPr>
            <p:cNvSpPr txBox="1"/>
            <p:nvPr/>
          </p:nvSpPr>
          <p:spPr>
            <a:xfrm>
              <a:off x="8538702" y="8049961"/>
              <a:ext cx="2242061" cy="369332"/>
            </a:xfrm>
            <a:prstGeom prst="rect">
              <a:avLst/>
            </a:prstGeom>
            <a:noFill/>
          </p:spPr>
          <p:txBody>
            <a:bodyPr wrap="square" rtlCol="0">
              <a:spAutoFit/>
            </a:bodyPr>
            <a:lstStyle/>
            <a:p>
              <a:r>
                <a:rPr lang="en-CA" dirty="0" err="1"/>
                <a:t>Greenand</a:t>
              </a:r>
              <a:r>
                <a:rPr lang="en-CA" dirty="0"/>
                <a:t> halibut</a:t>
              </a:r>
            </a:p>
          </p:txBody>
        </p:sp>
        <p:sp>
          <p:nvSpPr>
            <p:cNvPr id="34" name="Arc 33">
              <a:extLst>
                <a:ext uri="{FF2B5EF4-FFF2-40B4-BE49-F238E27FC236}">
                  <a16:creationId xmlns:a16="http://schemas.microsoft.com/office/drawing/2014/main" id="{FB4D85BC-697A-2E4F-AD5C-FC0EE374793E}"/>
                </a:ext>
              </a:extLst>
            </p:cNvPr>
            <p:cNvSpPr/>
            <p:nvPr/>
          </p:nvSpPr>
          <p:spPr>
            <a:xfrm rot="14480018" flipH="1" flipV="1">
              <a:off x="1787720" y="1953490"/>
              <a:ext cx="1230832" cy="1599090"/>
            </a:xfrm>
            <a:prstGeom prst="arc">
              <a:avLst/>
            </a:prstGeom>
            <a:ln w="38100">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Arc 35">
              <a:extLst>
                <a:ext uri="{FF2B5EF4-FFF2-40B4-BE49-F238E27FC236}">
                  <a16:creationId xmlns:a16="http://schemas.microsoft.com/office/drawing/2014/main" id="{F47CD9E5-077D-3A4B-A77C-A9CF7AD3B0F4}"/>
                </a:ext>
              </a:extLst>
            </p:cNvPr>
            <p:cNvSpPr/>
            <p:nvPr/>
          </p:nvSpPr>
          <p:spPr>
            <a:xfrm rot="21134742" flipV="1">
              <a:off x="6275542" y="3984209"/>
              <a:ext cx="572455" cy="396749"/>
            </a:xfrm>
            <a:prstGeom prst="arc">
              <a:avLst/>
            </a:prstGeom>
            <a:ln w="38100">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38F3E28D-DEB4-0642-BE47-15FF0806D52C}"/>
                </a:ext>
              </a:extLst>
            </p:cNvPr>
            <p:cNvSpPr/>
            <p:nvPr/>
          </p:nvSpPr>
          <p:spPr>
            <a:xfrm rot="16200000" flipH="1" flipV="1">
              <a:off x="6270737" y="3972451"/>
              <a:ext cx="620924" cy="648863"/>
            </a:xfrm>
            <a:prstGeom prst="arc">
              <a:avLst/>
            </a:prstGeom>
            <a:ln w="38100">
              <a:solidFill>
                <a:srgbClr val="C0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45" name="Arc 44">
              <a:extLst>
                <a:ext uri="{FF2B5EF4-FFF2-40B4-BE49-F238E27FC236}">
                  <a16:creationId xmlns:a16="http://schemas.microsoft.com/office/drawing/2014/main" id="{198424B5-B361-8147-8EB3-18D3515C6F4B}"/>
                </a:ext>
              </a:extLst>
            </p:cNvPr>
            <p:cNvSpPr/>
            <p:nvPr/>
          </p:nvSpPr>
          <p:spPr>
            <a:xfrm rot="21134742" flipV="1">
              <a:off x="6003535" y="4213357"/>
              <a:ext cx="572455" cy="396749"/>
            </a:xfrm>
            <a:prstGeom prst="arc">
              <a:avLst/>
            </a:prstGeom>
            <a:ln w="38100">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Arc 45">
              <a:extLst>
                <a:ext uri="{FF2B5EF4-FFF2-40B4-BE49-F238E27FC236}">
                  <a16:creationId xmlns:a16="http://schemas.microsoft.com/office/drawing/2014/main" id="{20BE8C75-860D-054F-ADFD-67EFC3955C32}"/>
                </a:ext>
              </a:extLst>
            </p:cNvPr>
            <p:cNvSpPr/>
            <p:nvPr/>
          </p:nvSpPr>
          <p:spPr>
            <a:xfrm rot="18306629" flipV="1">
              <a:off x="3772227" y="3902497"/>
              <a:ext cx="778932" cy="828504"/>
            </a:xfrm>
            <a:prstGeom prst="arc">
              <a:avLst/>
            </a:prstGeom>
            <a:ln w="38100">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632FB99E-367F-9A46-88F8-3E0E0EFF62E5}"/>
              </a:ext>
            </a:extLst>
          </p:cNvPr>
          <p:cNvGrpSpPr/>
          <p:nvPr/>
        </p:nvGrpSpPr>
        <p:grpSpPr>
          <a:xfrm>
            <a:off x="2082471" y="5144157"/>
            <a:ext cx="8451998" cy="1155311"/>
            <a:chOff x="3168467" y="5128912"/>
            <a:chExt cx="8451998" cy="1155311"/>
          </a:xfrm>
        </p:grpSpPr>
        <p:grpSp>
          <p:nvGrpSpPr>
            <p:cNvPr id="18" name="Group 17">
              <a:extLst>
                <a:ext uri="{FF2B5EF4-FFF2-40B4-BE49-F238E27FC236}">
                  <a16:creationId xmlns:a16="http://schemas.microsoft.com/office/drawing/2014/main" id="{F4BEAEEC-49B4-584D-B3AE-B888B9F1B9C5}"/>
                </a:ext>
              </a:extLst>
            </p:cNvPr>
            <p:cNvGrpSpPr/>
            <p:nvPr/>
          </p:nvGrpSpPr>
          <p:grpSpPr>
            <a:xfrm>
              <a:off x="9917282" y="5128912"/>
              <a:ext cx="1703183" cy="1015655"/>
              <a:chOff x="9917282" y="5128912"/>
              <a:chExt cx="1703183" cy="1015655"/>
            </a:xfrm>
          </p:grpSpPr>
          <p:sp>
            <p:nvSpPr>
              <p:cNvPr id="39" name="Rectangle 38">
                <a:extLst>
                  <a:ext uri="{FF2B5EF4-FFF2-40B4-BE49-F238E27FC236}">
                    <a16:creationId xmlns:a16="http://schemas.microsoft.com/office/drawing/2014/main" id="{00927DF0-E56D-8746-808C-7C5621A955A5}"/>
                  </a:ext>
                </a:extLst>
              </p:cNvPr>
              <p:cNvSpPr/>
              <p:nvPr/>
            </p:nvSpPr>
            <p:spPr>
              <a:xfrm>
                <a:off x="10133208" y="5128912"/>
                <a:ext cx="1271330" cy="461665"/>
              </a:xfrm>
              <a:prstGeom prst="rect">
                <a:avLst/>
              </a:prstGeom>
            </p:spPr>
            <p:txBody>
              <a:bodyPr wrap="square">
                <a:spAutoFit/>
              </a:bodyPr>
              <a:lstStyle/>
              <a:p>
                <a:pPr algn="ctr"/>
                <a:r>
                  <a:rPr lang="en-CA" sz="1200" dirty="0">
                    <a:solidFill>
                      <a:schemeClr val="accent6"/>
                    </a:solidFill>
                  </a:rPr>
                  <a:t>Capelin</a:t>
                </a:r>
              </a:p>
              <a:p>
                <a:pPr algn="ctr"/>
                <a:r>
                  <a:rPr lang="en-CA" sz="1200" i="1" dirty="0"/>
                  <a:t>Mallotus villosus</a:t>
                </a:r>
              </a:p>
            </p:txBody>
          </p:sp>
          <p:pic>
            <p:nvPicPr>
              <p:cNvPr id="3" name="Picture 2">
                <a:extLst>
                  <a:ext uri="{FF2B5EF4-FFF2-40B4-BE49-F238E27FC236}">
                    <a16:creationId xmlns:a16="http://schemas.microsoft.com/office/drawing/2014/main" id="{273AD8FF-76D7-B54E-A188-1888F9DF6146}"/>
                  </a:ext>
                </a:extLst>
              </p:cNvPr>
              <p:cNvPicPr>
                <a:picLocks noChangeAspect="1"/>
              </p:cNvPicPr>
              <p:nvPr/>
            </p:nvPicPr>
            <p:blipFill>
              <a:blip r:embed="rId4"/>
              <a:stretch>
                <a:fillRect/>
              </a:stretch>
            </p:blipFill>
            <p:spPr>
              <a:xfrm>
                <a:off x="9917282" y="5611818"/>
                <a:ext cx="1703183" cy="532749"/>
              </a:xfrm>
              <a:prstGeom prst="rect">
                <a:avLst/>
              </a:prstGeom>
            </p:spPr>
          </p:pic>
        </p:grpSp>
        <p:grpSp>
          <p:nvGrpSpPr>
            <p:cNvPr id="16" name="Group 15">
              <a:extLst>
                <a:ext uri="{FF2B5EF4-FFF2-40B4-BE49-F238E27FC236}">
                  <a16:creationId xmlns:a16="http://schemas.microsoft.com/office/drawing/2014/main" id="{91E11108-2A55-6A4B-9A15-5B0C10D29EE6}"/>
                </a:ext>
              </a:extLst>
            </p:cNvPr>
            <p:cNvGrpSpPr/>
            <p:nvPr/>
          </p:nvGrpSpPr>
          <p:grpSpPr>
            <a:xfrm>
              <a:off x="6393854" y="5128912"/>
              <a:ext cx="1609050" cy="1089863"/>
              <a:chOff x="6529075" y="5128912"/>
              <a:chExt cx="1609050" cy="1089863"/>
            </a:xfrm>
          </p:grpSpPr>
          <p:pic>
            <p:nvPicPr>
              <p:cNvPr id="4" name="Picture 3">
                <a:extLst>
                  <a:ext uri="{FF2B5EF4-FFF2-40B4-BE49-F238E27FC236}">
                    <a16:creationId xmlns:a16="http://schemas.microsoft.com/office/drawing/2014/main" id="{EC2ECE34-6318-8A42-BFDF-658CE9332744}"/>
                  </a:ext>
                </a:extLst>
              </p:cNvPr>
              <p:cNvPicPr>
                <a:picLocks noChangeAspect="1"/>
              </p:cNvPicPr>
              <p:nvPr/>
            </p:nvPicPr>
            <p:blipFill>
              <a:blip r:embed="rId5"/>
              <a:stretch>
                <a:fillRect/>
              </a:stretch>
            </p:blipFill>
            <p:spPr>
              <a:xfrm>
                <a:off x="6529075" y="5537610"/>
                <a:ext cx="1609050" cy="681165"/>
              </a:xfrm>
              <a:prstGeom prst="rect">
                <a:avLst/>
              </a:prstGeom>
            </p:spPr>
          </p:pic>
          <p:sp>
            <p:nvSpPr>
              <p:cNvPr id="40" name="Rectangle 39">
                <a:extLst>
                  <a:ext uri="{FF2B5EF4-FFF2-40B4-BE49-F238E27FC236}">
                    <a16:creationId xmlns:a16="http://schemas.microsoft.com/office/drawing/2014/main" id="{3C8BFE20-A970-2946-8153-4B8B31B5BA57}"/>
                  </a:ext>
                </a:extLst>
              </p:cNvPr>
              <p:cNvSpPr/>
              <p:nvPr/>
            </p:nvSpPr>
            <p:spPr>
              <a:xfrm>
                <a:off x="6778518" y="5128912"/>
                <a:ext cx="1110164" cy="461665"/>
              </a:xfrm>
              <a:prstGeom prst="rect">
                <a:avLst/>
              </a:prstGeom>
            </p:spPr>
            <p:txBody>
              <a:bodyPr wrap="square">
                <a:spAutoFit/>
              </a:bodyPr>
              <a:lstStyle/>
              <a:p>
                <a:pPr algn="ctr"/>
                <a:r>
                  <a:rPr lang="en-CA" sz="1200" dirty="0">
                    <a:solidFill>
                      <a:schemeClr val="accent5"/>
                    </a:solidFill>
                  </a:rPr>
                  <a:t>Atlantic Cod</a:t>
                </a:r>
                <a:endParaRPr lang="en-CA" sz="1200" i="1" dirty="0">
                  <a:solidFill>
                    <a:schemeClr val="accent5"/>
                  </a:solidFill>
                </a:endParaRPr>
              </a:p>
              <a:p>
                <a:pPr algn="ctr"/>
                <a:r>
                  <a:rPr lang="en-CA" sz="1200" i="1" dirty="0"/>
                  <a:t>Gadus morhua</a:t>
                </a:r>
              </a:p>
            </p:txBody>
          </p:sp>
        </p:grpSp>
        <p:grpSp>
          <p:nvGrpSpPr>
            <p:cNvPr id="17" name="Group 16">
              <a:extLst>
                <a:ext uri="{FF2B5EF4-FFF2-40B4-BE49-F238E27FC236}">
                  <a16:creationId xmlns:a16="http://schemas.microsoft.com/office/drawing/2014/main" id="{49D817B3-D42C-B048-A308-0103D50E30C7}"/>
                </a:ext>
              </a:extLst>
            </p:cNvPr>
            <p:cNvGrpSpPr/>
            <p:nvPr/>
          </p:nvGrpSpPr>
          <p:grpSpPr>
            <a:xfrm>
              <a:off x="7992098" y="5128912"/>
              <a:ext cx="1935991" cy="991784"/>
              <a:chOff x="7932404" y="5128912"/>
              <a:chExt cx="1935991" cy="991784"/>
            </a:xfrm>
          </p:grpSpPr>
          <p:sp>
            <p:nvSpPr>
              <p:cNvPr id="41" name="Rectangle 40">
                <a:extLst>
                  <a:ext uri="{FF2B5EF4-FFF2-40B4-BE49-F238E27FC236}">
                    <a16:creationId xmlns:a16="http://schemas.microsoft.com/office/drawing/2014/main" id="{2726889A-44F0-384D-8BF1-850AD3BF098B}"/>
                  </a:ext>
                </a:extLst>
              </p:cNvPr>
              <p:cNvSpPr/>
              <p:nvPr/>
            </p:nvSpPr>
            <p:spPr>
              <a:xfrm>
                <a:off x="7932404" y="5128912"/>
                <a:ext cx="1935991" cy="461665"/>
              </a:xfrm>
              <a:prstGeom prst="rect">
                <a:avLst/>
              </a:prstGeom>
            </p:spPr>
            <p:txBody>
              <a:bodyPr wrap="square">
                <a:spAutoFit/>
              </a:bodyPr>
              <a:lstStyle/>
              <a:p>
                <a:pPr algn="ctr"/>
                <a:r>
                  <a:rPr lang="en-CA" sz="1200" dirty="0">
                    <a:solidFill>
                      <a:srgbClr val="FF0000"/>
                    </a:solidFill>
                  </a:rPr>
                  <a:t>Witch flounder</a:t>
                </a:r>
              </a:p>
              <a:p>
                <a:pPr algn="ctr"/>
                <a:r>
                  <a:rPr lang="en-CA" sz="1200" dirty="0"/>
                  <a:t> </a:t>
                </a:r>
                <a:r>
                  <a:rPr lang="en-CA" sz="1200" i="1" dirty="0"/>
                  <a:t>Glyptocephalus cynoglossus</a:t>
                </a:r>
              </a:p>
            </p:txBody>
          </p:sp>
          <p:pic>
            <p:nvPicPr>
              <p:cNvPr id="5" name="Picture 4">
                <a:extLst>
                  <a:ext uri="{FF2B5EF4-FFF2-40B4-BE49-F238E27FC236}">
                    <a16:creationId xmlns:a16="http://schemas.microsoft.com/office/drawing/2014/main" id="{A4A28B1A-73AE-854F-8E90-6A747388C7A8}"/>
                  </a:ext>
                </a:extLst>
              </p:cNvPr>
              <p:cNvPicPr>
                <a:picLocks noChangeAspect="1"/>
              </p:cNvPicPr>
              <p:nvPr/>
            </p:nvPicPr>
            <p:blipFill>
              <a:blip r:embed="rId6"/>
              <a:stretch>
                <a:fillRect/>
              </a:stretch>
            </p:blipFill>
            <p:spPr>
              <a:xfrm>
                <a:off x="8416475" y="5635689"/>
                <a:ext cx="967848" cy="485007"/>
              </a:xfrm>
              <a:prstGeom prst="rect">
                <a:avLst/>
              </a:prstGeom>
            </p:spPr>
          </p:pic>
        </p:grpSp>
        <p:grpSp>
          <p:nvGrpSpPr>
            <p:cNvPr id="15" name="Group 14">
              <a:extLst>
                <a:ext uri="{FF2B5EF4-FFF2-40B4-BE49-F238E27FC236}">
                  <a16:creationId xmlns:a16="http://schemas.microsoft.com/office/drawing/2014/main" id="{43270DF6-EB96-7041-BB73-9C4B8C2BB8C0}"/>
                </a:ext>
              </a:extLst>
            </p:cNvPr>
            <p:cNvGrpSpPr/>
            <p:nvPr/>
          </p:nvGrpSpPr>
          <p:grpSpPr>
            <a:xfrm>
              <a:off x="4857923" y="5128912"/>
              <a:ext cx="1546737" cy="1155311"/>
              <a:chOff x="4803662" y="5128912"/>
              <a:chExt cx="1546737" cy="1155311"/>
            </a:xfrm>
          </p:grpSpPr>
          <p:sp>
            <p:nvSpPr>
              <p:cNvPr id="12" name="Rectangle 11">
                <a:extLst>
                  <a:ext uri="{FF2B5EF4-FFF2-40B4-BE49-F238E27FC236}">
                    <a16:creationId xmlns:a16="http://schemas.microsoft.com/office/drawing/2014/main" id="{DE00C72E-7A59-FF49-91C3-D44B448CB53D}"/>
                  </a:ext>
                </a:extLst>
              </p:cNvPr>
              <p:cNvSpPr/>
              <p:nvPr/>
            </p:nvSpPr>
            <p:spPr>
              <a:xfrm>
                <a:off x="4803662" y="5128912"/>
                <a:ext cx="1546737" cy="461665"/>
              </a:xfrm>
              <a:prstGeom prst="rect">
                <a:avLst/>
              </a:prstGeom>
            </p:spPr>
            <p:txBody>
              <a:bodyPr wrap="square">
                <a:spAutoFit/>
              </a:bodyPr>
              <a:lstStyle/>
              <a:p>
                <a:pPr algn="ctr"/>
                <a:r>
                  <a:rPr lang="en-CA" sz="1200" dirty="0">
                    <a:solidFill>
                      <a:srgbClr val="7030A0"/>
                    </a:solidFill>
                  </a:rPr>
                  <a:t>North Pacific hake</a:t>
                </a:r>
              </a:p>
              <a:p>
                <a:pPr algn="ctr"/>
                <a:r>
                  <a:rPr lang="en-CA" sz="1200" i="1" dirty="0"/>
                  <a:t>Merluccius productus</a:t>
                </a:r>
                <a:endParaRPr lang="en-US" sz="1200" i="1" dirty="0"/>
              </a:p>
            </p:txBody>
          </p:sp>
          <p:pic>
            <p:nvPicPr>
              <p:cNvPr id="14" name="Picture 13">
                <a:extLst>
                  <a:ext uri="{FF2B5EF4-FFF2-40B4-BE49-F238E27FC236}">
                    <a16:creationId xmlns:a16="http://schemas.microsoft.com/office/drawing/2014/main" id="{64C0BF7C-24F5-874A-9855-BE78DAE87DAB}"/>
                  </a:ext>
                </a:extLst>
              </p:cNvPr>
              <p:cNvPicPr>
                <a:picLocks noChangeAspect="1"/>
              </p:cNvPicPr>
              <p:nvPr/>
            </p:nvPicPr>
            <p:blipFill>
              <a:blip r:embed="rId7"/>
              <a:stretch>
                <a:fillRect/>
              </a:stretch>
            </p:blipFill>
            <p:spPr>
              <a:xfrm>
                <a:off x="4967032" y="5472162"/>
                <a:ext cx="1219997" cy="812061"/>
              </a:xfrm>
              <a:prstGeom prst="rect">
                <a:avLst/>
              </a:prstGeom>
            </p:spPr>
          </p:pic>
        </p:grpSp>
        <p:grpSp>
          <p:nvGrpSpPr>
            <p:cNvPr id="13" name="Group 12">
              <a:extLst>
                <a:ext uri="{FF2B5EF4-FFF2-40B4-BE49-F238E27FC236}">
                  <a16:creationId xmlns:a16="http://schemas.microsoft.com/office/drawing/2014/main" id="{72938F56-0CAB-1846-9CDF-DC1843EB1618}"/>
                </a:ext>
              </a:extLst>
            </p:cNvPr>
            <p:cNvGrpSpPr/>
            <p:nvPr/>
          </p:nvGrpSpPr>
          <p:grpSpPr>
            <a:xfrm>
              <a:off x="3168467" y="5128912"/>
              <a:ext cx="1700262" cy="1081512"/>
              <a:chOff x="3168467" y="5128912"/>
              <a:chExt cx="1700262" cy="1081512"/>
            </a:xfrm>
          </p:grpSpPr>
          <p:sp>
            <p:nvSpPr>
              <p:cNvPr id="51" name="Rectangle 50">
                <a:extLst>
                  <a:ext uri="{FF2B5EF4-FFF2-40B4-BE49-F238E27FC236}">
                    <a16:creationId xmlns:a16="http://schemas.microsoft.com/office/drawing/2014/main" id="{57A44F98-0C26-C940-A8EC-40BB1F4B5869}"/>
                  </a:ext>
                </a:extLst>
              </p:cNvPr>
              <p:cNvSpPr/>
              <p:nvPr/>
            </p:nvSpPr>
            <p:spPr>
              <a:xfrm>
                <a:off x="3168467" y="5128912"/>
                <a:ext cx="1700262" cy="461665"/>
              </a:xfrm>
              <a:prstGeom prst="rect">
                <a:avLst/>
              </a:prstGeom>
            </p:spPr>
            <p:txBody>
              <a:bodyPr wrap="square">
                <a:spAutoFit/>
              </a:bodyPr>
              <a:lstStyle/>
              <a:p>
                <a:pPr algn="ctr"/>
                <a:r>
                  <a:rPr lang="en-CA" sz="1200" dirty="0">
                    <a:solidFill>
                      <a:schemeClr val="accent2"/>
                    </a:solidFill>
                  </a:rPr>
                  <a:t>Pacific halibut</a:t>
                </a:r>
              </a:p>
              <a:p>
                <a:pPr algn="ctr"/>
                <a:r>
                  <a:rPr lang="en-CA" sz="1200" i="1" dirty="0"/>
                  <a:t> Hippoglossus stenolepis</a:t>
                </a:r>
              </a:p>
            </p:txBody>
          </p:sp>
          <p:pic>
            <p:nvPicPr>
              <p:cNvPr id="9" name="Picture 8">
                <a:extLst>
                  <a:ext uri="{FF2B5EF4-FFF2-40B4-BE49-F238E27FC236}">
                    <a16:creationId xmlns:a16="http://schemas.microsoft.com/office/drawing/2014/main" id="{7D908E1B-5967-914C-B6E4-AED8AB1AF1E4}"/>
                  </a:ext>
                </a:extLst>
              </p:cNvPr>
              <p:cNvPicPr>
                <a:picLocks noChangeAspect="1"/>
              </p:cNvPicPr>
              <p:nvPr/>
            </p:nvPicPr>
            <p:blipFill>
              <a:blip r:embed="rId8"/>
              <a:stretch>
                <a:fillRect/>
              </a:stretch>
            </p:blipFill>
            <p:spPr>
              <a:xfrm>
                <a:off x="3469309" y="5545961"/>
                <a:ext cx="1098579" cy="664463"/>
              </a:xfrm>
              <a:prstGeom prst="rect">
                <a:avLst/>
              </a:prstGeom>
            </p:spPr>
          </p:pic>
        </p:grpSp>
      </p:grpSp>
      <p:cxnSp>
        <p:nvCxnSpPr>
          <p:cNvPr id="25" name="Straight Arrow Connector 24">
            <a:extLst>
              <a:ext uri="{FF2B5EF4-FFF2-40B4-BE49-F238E27FC236}">
                <a16:creationId xmlns:a16="http://schemas.microsoft.com/office/drawing/2014/main" id="{95EF13B6-9FEE-1E4B-B1D3-2ABC72E60F1D}"/>
              </a:ext>
            </a:extLst>
          </p:cNvPr>
          <p:cNvCxnSpPr/>
          <p:nvPr/>
        </p:nvCxnSpPr>
        <p:spPr>
          <a:xfrm flipV="1">
            <a:off x="2107871" y="1257300"/>
            <a:ext cx="0" cy="288000"/>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CB67739A-0EF2-E444-9BC1-ADB9677CB39A}"/>
              </a:ext>
            </a:extLst>
          </p:cNvPr>
          <p:cNvSpPr txBox="1"/>
          <p:nvPr/>
        </p:nvSpPr>
        <p:spPr>
          <a:xfrm>
            <a:off x="2321666" y="1255523"/>
            <a:ext cx="2443831" cy="646331"/>
          </a:xfrm>
          <a:prstGeom prst="rect">
            <a:avLst/>
          </a:prstGeom>
          <a:noFill/>
          <a:ln>
            <a:solidFill>
              <a:schemeClr val="bg1">
                <a:lumMod val="50000"/>
              </a:schemeClr>
            </a:solidFill>
          </a:ln>
        </p:spPr>
        <p:txBody>
          <a:bodyPr wrap="square" rtlCol="0">
            <a:spAutoFit/>
          </a:bodyPr>
          <a:lstStyle/>
          <a:p>
            <a:r>
              <a:rPr lang="en-US" sz="1200" dirty="0">
                <a:latin typeface="Arial" panose="020B0604020202020204" pitchFamily="34" charset="0"/>
                <a:cs typeface="Arial" panose="020B0604020202020204" pitchFamily="34" charset="0"/>
              </a:rPr>
              <a:t>  Increase potential catch share</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Decrease potential catch share</a:t>
            </a:r>
          </a:p>
        </p:txBody>
      </p:sp>
      <p:cxnSp>
        <p:nvCxnSpPr>
          <p:cNvPr id="47" name="Straight Arrow Connector 46">
            <a:extLst>
              <a:ext uri="{FF2B5EF4-FFF2-40B4-BE49-F238E27FC236}">
                <a16:creationId xmlns:a16="http://schemas.microsoft.com/office/drawing/2014/main" id="{5EEB1CC5-9898-0148-BB2E-19D2A893FB85}"/>
              </a:ext>
            </a:extLst>
          </p:cNvPr>
          <p:cNvCxnSpPr>
            <a:cxnSpLocks/>
          </p:cNvCxnSpPr>
          <p:nvPr/>
        </p:nvCxnSpPr>
        <p:spPr>
          <a:xfrm>
            <a:off x="2107871" y="1601201"/>
            <a:ext cx="0" cy="288000"/>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859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9E0B2CC-690F-D04D-96CB-3C45DFA4CEF9}"/>
              </a:ext>
            </a:extLst>
          </p:cNvPr>
          <p:cNvGrpSpPr/>
          <p:nvPr/>
        </p:nvGrpSpPr>
        <p:grpSpPr>
          <a:xfrm>
            <a:off x="1522538" y="-1402762"/>
            <a:ext cx="9959724" cy="9960891"/>
            <a:chOff x="1522538" y="-908789"/>
            <a:chExt cx="9959724" cy="9960891"/>
          </a:xfrm>
        </p:grpSpPr>
        <p:pic>
          <p:nvPicPr>
            <p:cNvPr id="38" name="Picture 37">
              <a:extLst>
                <a:ext uri="{FF2B5EF4-FFF2-40B4-BE49-F238E27FC236}">
                  <a16:creationId xmlns:a16="http://schemas.microsoft.com/office/drawing/2014/main" id="{91EC1F98-DD2A-044B-A18F-0D858F2B84B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7233" l="10000" r="90000">
                          <a14:foregroundMark x1="41889" y1="45833" x2="37222" y2="41433"/>
                          <a14:foregroundMark x1="37222" y1="41433" x2="30722" y2="39800"/>
                          <a14:foregroundMark x1="30722" y1="39800" x2="20556" y2="53933"/>
                          <a14:foregroundMark x1="20556" y1="53933" x2="19583" y2="61767"/>
                          <a14:foregroundMark x1="19583" y1="61767" x2="28806" y2="89933"/>
                          <a14:foregroundMark x1="28806" y1="89933" x2="23500" y2="93267"/>
                          <a14:foregroundMark x1="25953" y1="95486" x2="29139" y2="98367"/>
                          <a14:foregroundMark x1="23500" y1="93267" x2="25471" y2="95050"/>
                          <a14:foregroundMark x1="29139" y1="98367" x2="41917" y2="97600"/>
                          <a14:foregroundMark x1="41917" y1="97600" x2="50194" y2="97667"/>
                          <a14:foregroundMark x1="50194" y1="97667" x2="64972" y2="97533"/>
                          <a14:foregroundMark x1="64972" y1="97533" x2="72444" y2="97667"/>
                          <a14:foregroundMark x1="72444" y1="97667" x2="78028" y2="95733"/>
                          <a14:foregroundMark x1="78028" y1="95733" x2="83861" y2="70200"/>
                          <a14:foregroundMark x1="83861" y1="70200" x2="83250" y2="47467"/>
                          <a14:foregroundMark x1="83250" y1="47467" x2="79833" y2="29300"/>
                          <a14:foregroundMark x1="79833" y1="29300" x2="76500" y2="23400"/>
                          <a14:foregroundMark x1="76500" y1="23400" x2="74472" y2="22633"/>
                          <a14:foregroundMark x1="78833" y1="99767" x2="26943" y2="97329"/>
                          <a14:foregroundMark x1="23900" y1="95781" x2="22028" y2="93033"/>
                          <a14:foregroundMark x1="48250" y1="96467" x2="40139" y2="96033"/>
                          <a14:foregroundMark x1="40139" y1="96033" x2="40139" y2="96033"/>
                          <a14:backgroundMark x1="68833" y1="9600" x2="46889" y2="37267"/>
                          <a14:backgroundMark x1="46889" y1="37267" x2="45500" y2="46733"/>
                          <a14:backgroundMark x1="21917" y1="94667" x2="26028" y2="98433"/>
                          <a14:backgroundMark x1="26417" y1="95133" x2="25028" y2="99033"/>
                          <a14:backgroundMark x1="26278" y1="96467" x2="26278" y2="96467"/>
                          <a14:backgroundMark x1="25917" y1="95267" x2="25667" y2="95733"/>
                          <a14:backgroundMark x1="26528" y1="97367" x2="25417" y2="96467"/>
                          <a14:backgroundMark x1="25917" y1="98733" x2="26167" y2="95433"/>
                          <a14:backgroundMark x1="26417" y1="95567" x2="26028" y2="98733"/>
                          <a14:backgroundMark x1="26167" y1="95267" x2="26667" y2="98733"/>
                          <a14:backgroundMark x1="26528" y1="96767" x2="26528" y2="96767"/>
                          <a14:backgroundMark x1="26667" y1="98267" x2="24778" y2="96167"/>
                          <a14:backgroundMark x1="24167" y1="95733" x2="25167" y2="96333"/>
                        </a14:backgroundRemoval>
                      </a14:imgEffect>
                    </a14:imgLayer>
                  </a14:imgProps>
                </a:ext>
              </a:extLst>
            </a:blip>
            <a:srcRect b="925"/>
            <a:stretch/>
          </p:blipFill>
          <p:spPr>
            <a:xfrm>
              <a:off x="1522538" y="-908789"/>
              <a:ext cx="8229600" cy="6794582"/>
            </a:xfrm>
            <a:prstGeom prst="rect">
              <a:avLst/>
            </a:prstGeom>
            <a:ln w="76200">
              <a:noFill/>
            </a:ln>
          </p:spPr>
        </p:pic>
        <p:sp>
          <p:nvSpPr>
            <p:cNvPr id="2" name="Arc 1">
              <a:extLst>
                <a:ext uri="{FF2B5EF4-FFF2-40B4-BE49-F238E27FC236}">
                  <a16:creationId xmlns:a16="http://schemas.microsoft.com/office/drawing/2014/main" id="{199D467A-AEC0-454D-8BF4-4DA0720F42AB}"/>
                </a:ext>
              </a:extLst>
            </p:cNvPr>
            <p:cNvSpPr/>
            <p:nvPr/>
          </p:nvSpPr>
          <p:spPr>
            <a:xfrm rot="3745776">
              <a:off x="6890414" y="2869117"/>
              <a:ext cx="1500628" cy="1553615"/>
            </a:xfrm>
            <a:prstGeom prst="arc">
              <a:avLst/>
            </a:prstGeom>
            <a:ln w="57150">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4C3DEF6E-07A0-4647-8934-66C970225417}"/>
                </a:ext>
              </a:extLst>
            </p:cNvPr>
            <p:cNvSpPr/>
            <p:nvPr/>
          </p:nvSpPr>
          <p:spPr>
            <a:xfrm rot="2255940">
              <a:off x="6921448" y="2592529"/>
              <a:ext cx="1232131" cy="1019014"/>
            </a:xfrm>
            <a:prstGeom prst="arc">
              <a:avLst/>
            </a:prstGeom>
            <a:ln w="57150">
              <a:solidFill>
                <a:schemeClr val="accent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FBE8476B-7789-C241-A7D0-33F99515B72A}"/>
                </a:ext>
              </a:extLst>
            </p:cNvPr>
            <p:cNvSpPr/>
            <p:nvPr/>
          </p:nvSpPr>
          <p:spPr>
            <a:xfrm rot="21326451" flipV="1">
              <a:off x="7051691" y="3974433"/>
              <a:ext cx="676964" cy="635022"/>
            </a:xfrm>
            <a:prstGeom prst="arc">
              <a:avLst/>
            </a:prstGeom>
            <a:ln w="57150">
              <a:solidFill>
                <a:srgbClr val="C0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48" name="Arc 47">
              <a:extLst>
                <a:ext uri="{FF2B5EF4-FFF2-40B4-BE49-F238E27FC236}">
                  <a16:creationId xmlns:a16="http://schemas.microsoft.com/office/drawing/2014/main" id="{94C98294-8367-994A-BB1B-42C3C291A7CB}"/>
                </a:ext>
              </a:extLst>
            </p:cNvPr>
            <p:cNvSpPr/>
            <p:nvPr/>
          </p:nvSpPr>
          <p:spPr>
            <a:xfrm rot="21207488">
              <a:off x="4835801" y="3943966"/>
              <a:ext cx="489737" cy="936575"/>
            </a:xfrm>
            <a:prstGeom prst="arc">
              <a:avLst/>
            </a:prstGeom>
            <a:ln w="57150">
              <a:solidFill>
                <a:srgbClr val="7030A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Arc 22">
              <a:extLst>
                <a:ext uri="{FF2B5EF4-FFF2-40B4-BE49-F238E27FC236}">
                  <a16:creationId xmlns:a16="http://schemas.microsoft.com/office/drawing/2014/main" id="{17D3CC03-B7EC-8A4B-BA40-4D8AC1B62ED0}"/>
                </a:ext>
              </a:extLst>
            </p:cNvPr>
            <p:cNvSpPr/>
            <p:nvPr/>
          </p:nvSpPr>
          <p:spPr>
            <a:xfrm>
              <a:off x="4526967" y="3915770"/>
              <a:ext cx="561580" cy="522266"/>
            </a:xfrm>
            <a:prstGeom prst="arc">
              <a:avLst/>
            </a:prstGeom>
            <a:ln w="57150">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F59B4C39-04F9-E646-9FD1-BECBF3792905}"/>
                </a:ext>
              </a:extLst>
            </p:cNvPr>
            <p:cNvSpPr txBox="1"/>
            <p:nvPr/>
          </p:nvSpPr>
          <p:spPr>
            <a:xfrm>
              <a:off x="3610921" y="8682770"/>
              <a:ext cx="1777999" cy="369332"/>
            </a:xfrm>
            <a:prstGeom prst="rect">
              <a:avLst/>
            </a:prstGeom>
            <a:noFill/>
          </p:spPr>
          <p:txBody>
            <a:bodyPr wrap="square" rtlCol="0">
              <a:spAutoFit/>
            </a:bodyPr>
            <a:lstStyle/>
            <a:p>
              <a:r>
                <a:rPr lang="en-CA" dirty="0" err="1"/>
                <a:t>Americn</a:t>
              </a:r>
              <a:r>
                <a:rPr lang="en-CA" dirty="0"/>
                <a:t> plaice</a:t>
              </a:r>
            </a:p>
          </p:txBody>
        </p:sp>
        <p:sp>
          <p:nvSpPr>
            <p:cNvPr id="19" name="TextBox 18">
              <a:extLst>
                <a:ext uri="{FF2B5EF4-FFF2-40B4-BE49-F238E27FC236}">
                  <a16:creationId xmlns:a16="http://schemas.microsoft.com/office/drawing/2014/main" id="{5CA3E07A-835E-5B4D-973E-81A810AAA2F0}"/>
                </a:ext>
              </a:extLst>
            </p:cNvPr>
            <p:cNvSpPr txBox="1"/>
            <p:nvPr/>
          </p:nvSpPr>
          <p:spPr>
            <a:xfrm>
              <a:off x="9240201" y="8265861"/>
              <a:ext cx="2242061" cy="369332"/>
            </a:xfrm>
            <a:prstGeom prst="rect">
              <a:avLst/>
            </a:prstGeom>
            <a:noFill/>
          </p:spPr>
          <p:txBody>
            <a:bodyPr wrap="square" rtlCol="0">
              <a:spAutoFit/>
            </a:bodyPr>
            <a:lstStyle/>
            <a:p>
              <a:r>
                <a:rPr lang="en-CA" dirty="0" err="1"/>
                <a:t>Greenand</a:t>
              </a:r>
              <a:r>
                <a:rPr lang="en-CA" dirty="0"/>
                <a:t> halibut</a:t>
              </a:r>
            </a:p>
          </p:txBody>
        </p:sp>
        <p:sp>
          <p:nvSpPr>
            <p:cNvPr id="34" name="Arc 33">
              <a:extLst>
                <a:ext uri="{FF2B5EF4-FFF2-40B4-BE49-F238E27FC236}">
                  <a16:creationId xmlns:a16="http://schemas.microsoft.com/office/drawing/2014/main" id="{FB4D85BC-697A-2E4F-AD5C-FC0EE374793E}"/>
                </a:ext>
              </a:extLst>
            </p:cNvPr>
            <p:cNvSpPr/>
            <p:nvPr/>
          </p:nvSpPr>
          <p:spPr>
            <a:xfrm rot="14480018" flipH="1" flipV="1">
              <a:off x="2489219" y="2169390"/>
              <a:ext cx="1230832" cy="1599090"/>
            </a:xfrm>
            <a:prstGeom prst="arc">
              <a:avLst/>
            </a:prstGeom>
            <a:ln w="57150">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95EF13B6-9FEE-1E4B-B1D3-2ABC72E60F1D}"/>
                </a:ext>
              </a:extLst>
            </p:cNvPr>
            <p:cNvCxnSpPr/>
            <p:nvPr/>
          </p:nvCxnSpPr>
          <p:spPr>
            <a:xfrm flipV="1">
              <a:off x="2107871" y="1257300"/>
              <a:ext cx="0" cy="288000"/>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CB67739A-0EF2-E444-9BC1-ADB9677CB39A}"/>
                </a:ext>
              </a:extLst>
            </p:cNvPr>
            <p:cNvSpPr txBox="1"/>
            <p:nvPr/>
          </p:nvSpPr>
          <p:spPr>
            <a:xfrm>
              <a:off x="2321666" y="1255523"/>
              <a:ext cx="2584871" cy="646331"/>
            </a:xfrm>
            <a:prstGeom prst="rect">
              <a:avLst/>
            </a:prstGeom>
            <a:noFill/>
            <a:ln>
              <a:solidFill>
                <a:schemeClr val="bg1">
                  <a:lumMod val="50000"/>
                </a:schemeClr>
              </a:solidFill>
            </a:ln>
          </p:spPr>
          <p:txBody>
            <a:bodyPr wrap="square" rtlCol="0">
              <a:spAutoFit/>
            </a:bodyPr>
            <a:lstStyle/>
            <a:p>
              <a:r>
                <a:rPr lang="en-US" sz="1200" dirty="0">
                  <a:latin typeface="Arial" panose="020B0604020202020204" pitchFamily="34" charset="0"/>
                  <a:cs typeface="Arial" panose="020B0604020202020204" pitchFamily="34" charset="0"/>
                </a:rPr>
                <a:t>  Increase in potential catch share</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Decrease in potential catch share</a:t>
              </a:r>
            </a:p>
          </p:txBody>
        </p:sp>
        <p:cxnSp>
          <p:nvCxnSpPr>
            <p:cNvPr id="47" name="Straight Arrow Connector 46">
              <a:extLst>
                <a:ext uri="{FF2B5EF4-FFF2-40B4-BE49-F238E27FC236}">
                  <a16:creationId xmlns:a16="http://schemas.microsoft.com/office/drawing/2014/main" id="{5EEB1CC5-9898-0148-BB2E-19D2A893FB85}"/>
                </a:ext>
              </a:extLst>
            </p:cNvPr>
            <p:cNvCxnSpPr>
              <a:cxnSpLocks/>
            </p:cNvCxnSpPr>
            <p:nvPr/>
          </p:nvCxnSpPr>
          <p:spPr>
            <a:xfrm>
              <a:off x="2107871" y="1601201"/>
              <a:ext cx="0" cy="288000"/>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E644C7C2-EED4-6541-AE31-B4576C6BC9B1}"/>
                </a:ext>
              </a:extLst>
            </p:cNvPr>
            <p:cNvSpPr/>
            <p:nvPr/>
          </p:nvSpPr>
          <p:spPr>
            <a:xfrm>
              <a:off x="3935297" y="4670572"/>
              <a:ext cx="830200" cy="4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632FB99E-367F-9A46-88F8-3E0E0EFF62E5}"/>
              </a:ext>
            </a:extLst>
          </p:cNvPr>
          <p:cNvGrpSpPr/>
          <p:nvPr/>
        </p:nvGrpSpPr>
        <p:grpSpPr>
          <a:xfrm>
            <a:off x="2082471" y="5543548"/>
            <a:ext cx="9165674" cy="1155311"/>
            <a:chOff x="3168467" y="5128912"/>
            <a:chExt cx="9165674" cy="1155311"/>
          </a:xfrm>
        </p:grpSpPr>
        <p:grpSp>
          <p:nvGrpSpPr>
            <p:cNvPr id="18" name="Group 17">
              <a:extLst>
                <a:ext uri="{FF2B5EF4-FFF2-40B4-BE49-F238E27FC236}">
                  <a16:creationId xmlns:a16="http://schemas.microsoft.com/office/drawing/2014/main" id="{F4BEAEEC-49B4-584D-B3AE-B888B9F1B9C5}"/>
                </a:ext>
              </a:extLst>
            </p:cNvPr>
            <p:cNvGrpSpPr/>
            <p:nvPr/>
          </p:nvGrpSpPr>
          <p:grpSpPr>
            <a:xfrm>
              <a:off x="10630958" y="5128912"/>
              <a:ext cx="1703183" cy="1015655"/>
              <a:chOff x="10630958" y="5128912"/>
              <a:chExt cx="1703183" cy="1015655"/>
            </a:xfrm>
          </p:grpSpPr>
          <p:sp>
            <p:nvSpPr>
              <p:cNvPr id="39" name="Rectangle 38">
                <a:extLst>
                  <a:ext uri="{FF2B5EF4-FFF2-40B4-BE49-F238E27FC236}">
                    <a16:creationId xmlns:a16="http://schemas.microsoft.com/office/drawing/2014/main" id="{00927DF0-E56D-8746-808C-7C5621A955A5}"/>
                  </a:ext>
                </a:extLst>
              </p:cNvPr>
              <p:cNvSpPr/>
              <p:nvPr/>
            </p:nvSpPr>
            <p:spPr>
              <a:xfrm>
                <a:off x="10846884" y="5128912"/>
                <a:ext cx="1271330" cy="461665"/>
              </a:xfrm>
              <a:prstGeom prst="rect">
                <a:avLst/>
              </a:prstGeom>
            </p:spPr>
            <p:txBody>
              <a:bodyPr wrap="square">
                <a:spAutoFit/>
              </a:bodyPr>
              <a:lstStyle/>
              <a:p>
                <a:pPr algn="ctr"/>
                <a:r>
                  <a:rPr lang="en-CA" sz="1200" dirty="0">
                    <a:solidFill>
                      <a:schemeClr val="accent6"/>
                    </a:solidFill>
                  </a:rPr>
                  <a:t>Capelin</a:t>
                </a:r>
              </a:p>
              <a:p>
                <a:pPr algn="ctr"/>
                <a:r>
                  <a:rPr lang="en-CA" sz="1200" i="1" dirty="0"/>
                  <a:t>Mallotus villosus</a:t>
                </a:r>
              </a:p>
            </p:txBody>
          </p:sp>
          <p:pic>
            <p:nvPicPr>
              <p:cNvPr id="3" name="Picture 2">
                <a:extLst>
                  <a:ext uri="{FF2B5EF4-FFF2-40B4-BE49-F238E27FC236}">
                    <a16:creationId xmlns:a16="http://schemas.microsoft.com/office/drawing/2014/main" id="{273AD8FF-76D7-B54E-A188-1888F9DF6146}"/>
                  </a:ext>
                </a:extLst>
              </p:cNvPr>
              <p:cNvPicPr>
                <a:picLocks noChangeAspect="1"/>
              </p:cNvPicPr>
              <p:nvPr/>
            </p:nvPicPr>
            <p:blipFill>
              <a:blip r:embed="rId4"/>
              <a:stretch>
                <a:fillRect/>
              </a:stretch>
            </p:blipFill>
            <p:spPr>
              <a:xfrm>
                <a:off x="10630958" y="5611818"/>
                <a:ext cx="1703183" cy="532749"/>
              </a:xfrm>
              <a:prstGeom prst="rect">
                <a:avLst/>
              </a:prstGeom>
            </p:spPr>
          </p:pic>
        </p:grpSp>
        <p:grpSp>
          <p:nvGrpSpPr>
            <p:cNvPr id="16" name="Group 15">
              <a:extLst>
                <a:ext uri="{FF2B5EF4-FFF2-40B4-BE49-F238E27FC236}">
                  <a16:creationId xmlns:a16="http://schemas.microsoft.com/office/drawing/2014/main" id="{91E11108-2A55-6A4B-9A15-5B0C10D29EE6}"/>
                </a:ext>
              </a:extLst>
            </p:cNvPr>
            <p:cNvGrpSpPr/>
            <p:nvPr/>
          </p:nvGrpSpPr>
          <p:grpSpPr>
            <a:xfrm>
              <a:off x="7107530" y="5128912"/>
              <a:ext cx="1609050" cy="1089863"/>
              <a:chOff x="7242751" y="5128912"/>
              <a:chExt cx="1609050" cy="1089863"/>
            </a:xfrm>
          </p:grpSpPr>
          <p:pic>
            <p:nvPicPr>
              <p:cNvPr id="4" name="Picture 3">
                <a:extLst>
                  <a:ext uri="{FF2B5EF4-FFF2-40B4-BE49-F238E27FC236}">
                    <a16:creationId xmlns:a16="http://schemas.microsoft.com/office/drawing/2014/main" id="{EC2ECE34-6318-8A42-BFDF-658CE9332744}"/>
                  </a:ext>
                </a:extLst>
              </p:cNvPr>
              <p:cNvPicPr>
                <a:picLocks noChangeAspect="1"/>
              </p:cNvPicPr>
              <p:nvPr/>
            </p:nvPicPr>
            <p:blipFill>
              <a:blip r:embed="rId5"/>
              <a:stretch>
                <a:fillRect/>
              </a:stretch>
            </p:blipFill>
            <p:spPr>
              <a:xfrm>
                <a:off x="7242751" y="5537610"/>
                <a:ext cx="1609050" cy="681165"/>
              </a:xfrm>
              <a:prstGeom prst="rect">
                <a:avLst/>
              </a:prstGeom>
            </p:spPr>
          </p:pic>
          <p:sp>
            <p:nvSpPr>
              <p:cNvPr id="40" name="Rectangle 39">
                <a:extLst>
                  <a:ext uri="{FF2B5EF4-FFF2-40B4-BE49-F238E27FC236}">
                    <a16:creationId xmlns:a16="http://schemas.microsoft.com/office/drawing/2014/main" id="{3C8BFE20-A970-2946-8153-4B8B31B5BA57}"/>
                  </a:ext>
                </a:extLst>
              </p:cNvPr>
              <p:cNvSpPr/>
              <p:nvPr/>
            </p:nvSpPr>
            <p:spPr>
              <a:xfrm>
                <a:off x="7492194" y="5128912"/>
                <a:ext cx="1110164" cy="461665"/>
              </a:xfrm>
              <a:prstGeom prst="rect">
                <a:avLst/>
              </a:prstGeom>
            </p:spPr>
            <p:txBody>
              <a:bodyPr wrap="square">
                <a:spAutoFit/>
              </a:bodyPr>
              <a:lstStyle/>
              <a:p>
                <a:pPr algn="ctr"/>
                <a:r>
                  <a:rPr lang="en-CA" sz="1200" dirty="0">
                    <a:solidFill>
                      <a:schemeClr val="accent5"/>
                    </a:solidFill>
                  </a:rPr>
                  <a:t>Atlantic Cod</a:t>
                </a:r>
                <a:endParaRPr lang="en-CA" sz="1200" i="1" dirty="0">
                  <a:solidFill>
                    <a:schemeClr val="accent5"/>
                  </a:solidFill>
                </a:endParaRPr>
              </a:p>
              <a:p>
                <a:pPr algn="ctr"/>
                <a:r>
                  <a:rPr lang="en-CA" sz="1200" i="1" dirty="0"/>
                  <a:t>Gadus morhua</a:t>
                </a:r>
              </a:p>
            </p:txBody>
          </p:sp>
        </p:grpSp>
        <p:grpSp>
          <p:nvGrpSpPr>
            <p:cNvPr id="17" name="Group 16">
              <a:extLst>
                <a:ext uri="{FF2B5EF4-FFF2-40B4-BE49-F238E27FC236}">
                  <a16:creationId xmlns:a16="http://schemas.microsoft.com/office/drawing/2014/main" id="{49D817B3-D42C-B048-A308-0103D50E30C7}"/>
                </a:ext>
              </a:extLst>
            </p:cNvPr>
            <p:cNvGrpSpPr/>
            <p:nvPr/>
          </p:nvGrpSpPr>
          <p:grpSpPr>
            <a:xfrm>
              <a:off x="8705774" y="5128912"/>
              <a:ext cx="1935991" cy="991784"/>
              <a:chOff x="8646080" y="5128912"/>
              <a:chExt cx="1935991" cy="991784"/>
            </a:xfrm>
          </p:grpSpPr>
          <p:sp>
            <p:nvSpPr>
              <p:cNvPr id="41" name="Rectangle 40">
                <a:extLst>
                  <a:ext uri="{FF2B5EF4-FFF2-40B4-BE49-F238E27FC236}">
                    <a16:creationId xmlns:a16="http://schemas.microsoft.com/office/drawing/2014/main" id="{2726889A-44F0-384D-8BF1-850AD3BF098B}"/>
                  </a:ext>
                </a:extLst>
              </p:cNvPr>
              <p:cNvSpPr/>
              <p:nvPr/>
            </p:nvSpPr>
            <p:spPr>
              <a:xfrm>
                <a:off x="8646080" y="5128912"/>
                <a:ext cx="1935991" cy="461665"/>
              </a:xfrm>
              <a:prstGeom prst="rect">
                <a:avLst/>
              </a:prstGeom>
            </p:spPr>
            <p:txBody>
              <a:bodyPr wrap="square">
                <a:spAutoFit/>
              </a:bodyPr>
              <a:lstStyle/>
              <a:p>
                <a:pPr algn="ctr"/>
                <a:r>
                  <a:rPr lang="en-CA" sz="1200" dirty="0">
                    <a:solidFill>
                      <a:srgbClr val="FF0000"/>
                    </a:solidFill>
                  </a:rPr>
                  <a:t>Witch flounder</a:t>
                </a:r>
              </a:p>
              <a:p>
                <a:pPr algn="ctr"/>
                <a:r>
                  <a:rPr lang="en-CA" sz="1200" dirty="0"/>
                  <a:t> </a:t>
                </a:r>
                <a:r>
                  <a:rPr lang="en-CA" sz="1200" i="1" dirty="0"/>
                  <a:t>Glyptocephalus cynoglossus</a:t>
                </a:r>
              </a:p>
            </p:txBody>
          </p:sp>
          <p:pic>
            <p:nvPicPr>
              <p:cNvPr id="5" name="Picture 4">
                <a:extLst>
                  <a:ext uri="{FF2B5EF4-FFF2-40B4-BE49-F238E27FC236}">
                    <a16:creationId xmlns:a16="http://schemas.microsoft.com/office/drawing/2014/main" id="{A4A28B1A-73AE-854F-8E90-6A747388C7A8}"/>
                  </a:ext>
                </a:extLst>
              </p:cNvPr>
              <p:cNvPicPr>
                <a:picLocks noChangeAspect="1"/>
              </p:cNvPicPr>
              <p:nvPr/>
            </p:nvPicPr>
            <p:blipFill>
              <a:blip r:embed="rId6"/>
              <a:stretch>
                <a:fillRect/>
              </a:stretch>
            </p:blipFill>
            <p:spPr>
              <a:xfrm>
                <a:off x="9130151" y="5635689"/>
                <a:ext cx="967848" cy="485007"/>
              </a:xfrm>
              <a:prstGeom prst="rect">
                <a:avLst/>
              </a:prstGeom>
            </p:spPr>
          </p:pic>
        </p:grpSp>
        <p:grpSp>
          <p:nvGrpSpPr>
            <p:cNvPr id="15" name="Group 14">
              <a:extLst>
                <a:ext uri="{FF2B5EF4-FFF2-40B4-BE49-F238E27FC236}">
                  <a16:creationId xmlns:a16="http://schemas.microsoft.com/office/drawing/2014/main" id="{43270DF6-EB96-7041-BB73-9C4B8C2BB8C0}"/>
                </a:ext>
              </a:extLst>
            </p:cNvPr>
            <p:cNvGrpSpPr/>
            <p:nvPr/>
          </p:nvGrpSpPr>
          <p:grpSpPr>
            <a:xfrm>
              <a:off x="4857923" y="5128912"/>
              <a:ext cx="1546737" cy="1155311"/>
              <a:chOff x="4803662" y="5128912"/>
              <a:chExt cx="1546737" cy="1155311"/>
            </a:xfrm>
          </p:grpSpPr>
          <p:sp>
            <p:nvSpPr>
              <p:cNvPr id="12" name="Rectangle 11">
                <a:extLst>
                  <a:ext uri="{FF2B5EF4-FFF2-40B4-BE49-F238E27FC236}">
                    <a16:creationId xmlns:a16="http://schemas.microsoft.com/office/drawing/2014/main" id="{DE00C72E-7A59-FF49-91C3-D44B448CB53D}"/>
                  </a:ext>
                </a:extLst>
              </p:cNvPr>
              <p:cNvSpPr/>
              <p:nvPr/>
            </p:nvSpPr>
            <p:spPr>
              <a:xfrm>
                <a:off x="4803662" y="5128912"/>
                <a:ext cx="1546737" cy="461665"/>
              </a:xfrm>
              <a:prstGeom prst="rect">
                <a:avLst/>
              </a:prstGeom>
            </p:spPr>
            <p:txBody>
              <a:bodyPr wrap="square">
                <a:spAutoFit/>
              </a:bodyPr>
              <a:lstStyle/>
              <a:p>
                <a:pPr algn="ctr"/>
                <a:r>
                  <a:rPr lang="en-CA" sz="1200" dirty="0">
                    <a:solidFill>
                      <a:srgbClr val="7030A0"/>
                    </a:solidFill>
                  </a:rPr>
                  <a:t>North Pacific hake</a:t>
                </a:r>
              </a:p>
              <a:p>
                <a:pPr algn="ctr"/>
                <a:r>
                  <a:rPr lang="en-CA" sz="1200" i="1" dirty="0"/>
                  <a:t>Merluccius productus</a:t>
                </a:r>
                <a:endParaRPr lang="en-US" sz="1200" i="1" dirty="0"/>
              </a:p>
            </p:txBody>
          </p:sp>
          <p:pic>
            <p:nvPicPr>
              <p:cNvPr id="14" name="Picture 13">
                <a:extLst>
                  <a:ext uri="{FF2B5EF4-FFF2-40B4-BE49-F238E27FC236}">
                    <a16:creationId xmlns:a16="http://schemas.microsoft.com/office/drawing/2014/main" id="{64C0BF7C-24F5-874A-9855-BE78DAE87DAB}"/>
                  </a:ext>
                </a:extLst>
              </p:cNvPr>
              <p:cNvPicPr>
                <a:picLocks noChangeAspect="1"/>
              </p:cNvPicPr>
              <p:nvPr/>
            </p:nvPicPr>
            <p:blipFill>
              <a:blip r:embed="rId7"/>
              <a:stretch>
                <a:fillRect/>
              </a:stretch>
            </p:blipFill>
            <p:spPr>
              <a:xfrm>
                <a:off x="4967032" y="5472162"/>
                <a:ext cx="1219997" cy="812061"/>
              </a:xfrm>
              <a:prstGeom prst="rect">
                <a:avLst/>
              </a:prstGeom>
            </p:spPr>
          </p:pic>
        </p:grpSp>
        <p:grpSp>
          <p:nvGrpSpPr>
            <p:cNvPr id="13" name="Group 12">
              <a:extLst>
                <a:ext uri="{FF2B5EF4-FFF2-40B4-BE49-F238E27FC236}">
                  <a16:creationId xmlns:a16="http://schemas.microsoft.com/office/drawing/2014/main" id="{72938F56-0CAB-1846-9CDF-DC1843EB1618}"/>
                </a:ext>
              </a:extLst>
            </p:cNvPr>
            <p:cNvGrpSpPr/>
            <p:nvPr/>
          </p:nvGrpSpPr>
          <p:grpSpPr>
            <a:xfrm>
              <a:off x="3168467" y="5128912"/>
              <a:ext cx="1700262" cy="1081512"/>
              <a:chOff x="3168467" y="5128912"/>
              <a:chExt cx="1700262" cy="1081512"/>
            </a:xfrm>
          </p:grpSpPr>
          <p:sp>
            <p:nvSpPr>
              <p:cNvPr id="51" name="Rectangle 50">
                <a:extLst>
                  <a:ext uri="{FF2B5EF4-FFF2-40B4-BE49-F238E27FC236}">
                    <a16:creationId xmlns:a16="http://schemas.microsoft.com/office/drawing/2014/main" id="{57A44F98-0C26-C940-A8EC-40BB1F4B5869}"/>
                  </a:ext>
                </a:extLst>
              </p:cNvPr>
              <p:cNvSpPr/>
              <p:nvPr/>
            </p:nvSpPr>
            <p:spPr>
              <a:xfrm>
                <a:off x="3168467" y="5128912"/>
                <a:ext cx="1700262" cy="461665"/>
              </a:xfrm>
              <a:prstGeom prst="rect">
                <a:avLst/>
              </a:prstGeom>
            </p:spPr>
            <p:txBody>
              <a:bodyPr wrap="square">
                <a:spAutoFit/>
              </a:bodyPr>
              <a:lstStyle/>
              <a:p>
                <a:pPr algn="ctr"/>
                <a:r>
                  <a:rPr lang="en-CA" sz="1200" dirty="0">
                    <a:solidFill>
                      <a:schemeClr val="accent2"/>
                    </a:solidFill>
                  </a:rPr>
                  <a:t>Pacific halibut</a:t>
                </a:r>
              </a:p>
              <a:p>
                <a:pPr algn="ctr"/>
                <a:r>
                  <a:rPr lang="en-CA" sz="1200" i="1" dirty="0"/>
                  <a:t> Hippoglossus stenolepis</a:t>
                </a:r>
              </a:p>
            </p:txBody>
          </p:sp>
          <p:pic>
            <p:nvPicPr>
              <p:cNvPr id="9" name="Picture 8">
                <a:extLst>
                  <a:ext uri="{FF2B5EF4-FFF2-40B4-BE49-F238E27FC236}">
                    <a16:creationId xmlns:a16="http://schemas.microsoft.com/office/drawing/2014/main" id="{7D908E1B-5967-914C-B6E4-AED8AB1AF1E4}"/>
                  </a:ext>
                </a:extLst>
              </p:cNvPr>
              <p:cNvPicPr>
                <a:picLocks noChangeAspect="1"/>
              </p:cNvPicPr>
              <p:nvPr/>
            </p:nvPicPr>
            <p:blipFill>
              <a:blip r:embed="rId8"/>
              <a:stretch>
                <a:fillRect/>
              </a:stretch>
            </p:blipFill>
            <p:spPr>
              <a:xfrm>
                <a:off x="3469309" y="5545961"/>
                <a:ext cx="1098579" cy="664463"/>
              </a:xfrm>
              <a:prstGeom prst="rect">
                <a:avLst/>
              </a:prstGeom>
            </p:spPr>
          </p:pic>
        </p:grpSp>
      </p:grpSp>
      <p:sp>
        <p:nvSpPr>
          <p:cNvPr id="10" name="TextBox 9">
            <a:extLst>
              <a:ext uri="{FF2B5EF4-FFF2-40B4-BE49-F238E27FC236}">
                <a16:creationId xmlns:a16="http://schemas.microsoft.com/office/drawing/2014/main" id="{BBF6A97A-EC05-E44D-B147-BEEB6D51D55F}"/>
              </a:ext>
            </a:extLst>
          </p:cNvPr>
          <p:cNvSpPr txBox="1"/>
          <p:nvPr/>
        </p:nvSpPr>
        <p:spPr>
          <a:xfrm>
            <a:off x="4692432" y="4666125"/>
            <a:ext cx="2335091"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Change in potential catch share</a:t>
            </a:r>
          </a:p>
        </p:txBody>
      </p:sp>
      <p:sp>
        <p:nvSpPr>
          <p:cNvPr id="22" name="Rectangle 21">
            <a:extLst>
              <a:ext uri="{FF2B5EF4-FFF2-40B4-BE49-F238E27FC236}">
                <a16:creationId xmlns:a16="http://schemas.microsoft.com/office/drawing/2014/main" id="{B64CDAA7-EC1C-D249-A28C-C94377A85AE4}"/>
              </a:ext>
            </a:extLst>
          </p:cNvPr>
          <p:cNvSpPr/>
          <p:nvPr/>
        </p:nvSpPr>
        <p:spPr>
          <a:xfrm>
            <a:off x="7796434" y="4974654"/>
            <a:ext cx="252249" cy="2590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DFDC2CCE-A9FB-AE43-B5C0-8A6D7E9B5F19}"/>
              </a:ext>
            </a:extLst>
          </p:cNvPr>
          <p:cNvSpPr/>
          <p:nvPr/>
        </p:nvSpPr>
        <p:spPr>
          <a:xfrm>
            <a:off x="3645802" y="4974653"/>
            <a:ext cx="252249" cy="2590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60458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North America as a case study</a:t>
            </a:r>
          </a:p>
        </p:txBody>
      </p:sp>
      <p:sp>
        <p:nvSpPr>
          <p:cNvPr id="3" name="Content Placeholder 2"/>
          <p:cNvSpPr>
            <a:spLocks noGrp="1"/>
          </p:cNvSpPr>
          <p:nvPr>
            <p:ph sz="half" idx="1"/>
          </p:nvPr>
        </p:nvSpPr>
        <p:spPr>
          <a:xfrm>
            <a:off x="838200" y="1540815"/>
            <a:ext cx="5181600" cy="602236"/>
          </a:xfrm>
        </p:spPr>
        <p:txBody>
          <a:bodyPr/>
          <a:lstStyle/>
          <a:p>
            <a:r>
              <a:rPr lang="en-CA" b="1" dirty="0">
                <a:latin typeface="+mj-lt"/>
              </a:rPr>
              <a:t>Oceanographic conditions:</a:t>
            </a:r>
          </a:p>
        </p:txBody>
      </p:sp>
      <p:sp>
        <p:nvSpPr>
          <p:cNvPr id="4" name="Content Placeholder 3"/>
          <p:cNvSpPr>
            <a:spLocks noGrp="1"/>
          </p:cNvSpPr>
          <p:nvPr>
            <p:ph sz="half" idx="2"/>
          </p:nvPr>
        </p:nvSpPr>
        <p:spPr>
          <a:xfrm>
            <a:off x="6172200" y="1540815"/>
            <a:ext cx="5181600" cy="4351338"/>
          </a:xfrm>
        </p:spPr>
        <p:txBody>
          <a:bodyPr/>
          <a:lstStyle/>
          <a:p>
            <a:r>
              <a:rPr lang="en-CA" dirty="0"/>
              <a:t>Species distribution shifts: </a:t>
            </a:r>
          </a:p>
        </p:txBody>
      </p:sp>
      <p:sp>
        <p:nvSpPr>
          <p:cNvPr id="5" name="Slide Number Placeholder 4"/>
          <p:cNvSpPr>
            <a:spLocks noGrp="1"/>
          </p:cNvSpPr>
          <p:nvPr>
            <p:ph type="sldNum" sz="quarter" idx="12"/>
          </p:nvPr>
        </p:nvSpPr>
        <p:spPr/>
        <p:txBody>
          <a:bodyPr/>
          <a:lstStyle/>
          <a:p>
            <a:fld id="{C9F9EBB2-54FB-E544-90E9-03110A6FFC36}" type="slidenum">
              <a:rPr lang="en-CA" smtClean="0"/>
              <a:t>4</a:t>
            </a:fld>
            <a:endParaRPr lang="en-CA"/>
          </a:p>
        </p:txBody>
      </p:sp>
      <p:sp>
        <p:nvSpPr>
          <p:cNvPr id="23" name="Rectangle 22"/>
          <p:cNvSpPr/>
          <p:nvPr/>
        </p:nvSpPr>
        <p:spPr>
          <a:xfrm>
            <a:off x="4702628" y="6392546"/>
            <a:ext cx="6530055" cy="276999"/>
          </a:xfrm>
          <a:prstGeom prst="rect">
            <a:avLst/>
          </a:prstGeom>
        </p:spPr>
        <p:txBody>
          <a:bodyPr wrap="square">
            <a:spAutoFit/>
          </a:bodyPr>
          <a:lstStyle/>
          <a:p>
            <a:pPr lvl="1"/>
            <a:r>
              <a:rPr lang="en-CA" sz="1200" dirty="0">
                <a:latin typeface="+mj-lt"/>
              </a:rPr>
              <a:t>Belkin 2009| </a:t>
            </a:r>
            <a:r>
              <a:rPr lang="en-CA" sz="1200" i="1" dirty="0">
                <a:latin typeface="+mj-lt"/>
              </a:rPr>
              <a:t>Prog </a:t>
            </a:r>
            <a:r>
              <a:rPr lang="en-CA" sz="1200" i="1" dirty="0" err="1">
                <a:latin typeface="+mj-lt"/>
              </a:rPr>
              <a:t>Osceanogr</a:t>
            </a:r>
            <a:r>
              <a:rPr lang="en-CA" sz="1200" i="1" dirty="0">
                <a:latin typeface="+mj-lt"/>
              </a:rPr>
              <a:t>.;</a:t>
            </a:r>
            <a:r>
              <a:rPr lang="en-CA" sz="1200" dirty="0">
                <a:latin typeface="+mj-lt"/>
              </a:rPr>
              <a:t> </a:t>
            </a:r>
            <a:r>
              <a:rPr lang="en-CA" sz="1200" dirty="0" err="1">
                <a:latin typeface="+mj-lt"/>
              </a:rPr>
              <a:t>Schmidtko</a:t>
            </a:r>
            <a:r>
              <a:rPr lang="en-CA" sz="1200" dirty="0">
                <a:latin typeface="+mj-lt"/>
              </a:rPr>
              <a:t> et al 2017| </a:t>
            </a:r>
            <a:r>
              <a:rPr lang="en-CA" sz="1200" i="1" dirty="0">
                <a:latin typeface="+mj-lt"/>
              </a:rPr>
              <a:t>Nature</a:t>
            </a:r>
            <a:r>
              <a:rPr lang="en-CA" sz="1200" dirty="0">
                <a:latin typeface="+mj-lt"/>
              </a:rPr>
              <a:t>; Feely et al 2009 | </a:t>
            </a:r>
            <a:r>
              <a:rPr lang="en-CA" sz="1200" i="1" dirty="0">
                <a:latin typeface="+mj-lt"/>
              </a:rPr>
              <a:t>Oceanography</a:t>
            </a:r>
          </a:p>
        </p:txBody>
      </p:sp>
      <p:grpSp>
        <p:nvGrpSpPr>
          <p:cNvPr id="38" name="Group 37"/>
          <p:cNvGrpSpPr/>
          <p:nvPr/>
        </p:nvGrpSpPr>
        <p:grpSpPr>
          <a:xfrm>
            <a:off x="6468796" y="2409699"/>
            <a:ext cx="5181599" cy="2864627"/>
            <a:chOff x="5776251" y="1979692"/>
            <a:chExt cx="7301929" cy="3577533"/>
          </a:xfrm>
        </p:grpSpPr>
        <p:pic>
          <p:nvPicPr>
            <p:cNvPr id="36"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251" y="1979692"/>
              <a:ext cx="5858870" cy="3159977"/>
            </a:xfrm>
            <a:prstGeom prst="rect">
              <a:avLst/>
            </a:prstGeom>
          </p:spPr>
        </p:pic>
        <p:sp>
          <p:nvSpPr>
            <p:cNvPr id="37" name="CuadroTexto 4"/>
            <p:cNvSpPr txBox="1"/>
            <p:nvPr/>
          </p:nvSpPr>
          <p:spPr>
            <a:xfrm>
              <a:off x="9339500" y="5172853"/>
              <a:ext cx="3738680" cy="384372"/>
            </a:xfrm>
            <a:prstGeom prst="rect">
              <a:avLst/>
            </a:prstGeom>
            <a:noFill/>
          </p:spPr>
          <p:txBody>
            <a:bodyPr wrap="square" rtlCol="0">
              <a:spAutoFit/>
            </a:bodyPr>
            <a:lstStyle/>
            <a:p>
              <a:r>
                <a:rPr lang="en-CA" sz="1400" dirty="0" err="1"/>
                <a:t>Arregu</a:t>
              </a:r>
              <a:r>
                <a:rPr lang="es-ES" sz="1400" dirty="0" err="1"/>
                <a:t>ín</a:t>
              </a:r>
              <a:r>
                <a:rPr lang="es-ES" sz="1400" dirty="0"/>
                <a:t>-Sánchez et al 2015 | Fish</a:t>
              </a:r>
              <a:endParaRPr lang="en-CA" sz="1400" dirty="0"/>
            </a:p>
          </p:txBody>
        </p:sp>
      </p:grpSp>
      <p:grpSp>
        <p:nvGrpSpPr>
          <p:cNvPr id="43" name="Group 42"/>
          <p:cNvGrpSpPr/>
          <p:nvPr/>
        </p:nvGrpSpPr>
        <p:grpSpPr>
          <a:xfrm>
            <a:off x="5602685" y="2513328"/>
            <a:ext cx="6537586" cy="2927043"/>
            <a:chOff x="5654414" y="2866378"/>
            <a:chExt cx="6537586" cy="2927043"/>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414" y="2866378"/>
              <a:ext cx="6537586" cy="2745391"/>
            </a:xfrm>
            <a:prstGeom prst="rect">
              <a:avLst/>
            </a:prstGeom>
          </p:spPr>
        </p:pic>
        <p:sp>
          <p:nvSpPr>
            <p:cNvPr id="42" name="TextBox 41"/>
            <p:cNvSpPr txBox="1"/>
            <p:nvPr/>
          </p:nvSpPr>
          <p:spPr>
            <a:xfrm>
              <a:off x="9417804" y="5485644"/>
              <a:ext cx="2743200" cy="307777"/>
            </a:xfrm>
            <a:prstGeom prst="rect">
              <a:avLst/>
            </a:prstGeom>
            <a:noFill/>
          </p:spPr>
          <p:txBody>
            <a:bodyPr wrap="square" rtlCol="0">
              <a:spAutoFit/>
            </a:bodyPr>
            <a:lstStyle/>
            <a:p>
              <a:r>
                <a:rPr lang="en-CA" sz="1400" dirty="0" err="1"/>
                <a:t>Monllor</a:t>
              </a:r>
              <a:r>
                <a:rPr lang="en-CA" sz="1400" dirty="0"/>
                <a:t>-Hurtado et al 2017 | </a:t>
              </a:r>
              <a:r>
                <a:rPr lang="en-CA" sz="1400" dirty="0" err="1"/>
                <a:t>Plos</a:t>
              </a:r>
              <a:endParaRPr lang="en-CA" sz="1400" dirty="0"/>
            </a:p>
          </p:txBody>
        </p:sp>
      </p:grpSp>
      <p:grpSp>
        <p:nvGrpSpPr>
          <p:cNvPr id="46" name="Group 45"/>
          <p:cNvGrpSpPr/>
          <p:nvPr/>
        </p:nvGrpSpPr>
        <p:grpSpPr>
          <a:xfrm>
            <a:off x="5602685" y="1993178"/>
            <a:ext cx="6582373" cy="3864748"/>
            <a:chOff x="5609627" y="2271678"/>
            <a:chExt cx="6582373" cy="3864748"/>
          </a:xfrm>
        </p:grpSpPr>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9627" y="2271678"/>
              <a:ext cx="6582373" cy="3611818"/>
            </a:xfrm>
            <a:prstGeom prst="rect">
              <a:avLst/>
            </a:prstGeom>
          </p:spPr>
        </p:pic>
        <p:sp>
          <p:nvSpPr>
            <p:cNvPr id="45" name="Rectangle 44"/>
            <p:cNvSpPr/>
            <p:nvPr/>
          </p:nvSpPr>
          <p:spPr>
            <a:xfrm>
              <a:off x="10257240" y="5828649"/>
              <a:ext cx="1934760" cy="307777"/>
            </a:xfrm>
            <a:prstGeom prst="rect">
              <a:avLst/>
            </a:prstGeom>
          </p:spPr>
          <p:txBody>
            <a:bodyPr wrap="none">
              <a:spAutoFit/>
            </a:bodyPr>
            <a:lstStyle/>
            <a:p>
              <a:r>
                <a:rPr lang="en-CA" sz="1400" dirty="0">
                  <a:latin typeface="+mj-lt"/>
                </a:rPr>
                <a:t>Morley et al 2018 | </a:t>
              </a:r>
              <a:r>
                <a:rPr lang="en-CA" sz="1400" dirty="0" err="1">
                  <a:latin typeface="+mj-lt"/>
                </a:rPr>
                <a:t>Plos</a:t>
              </a:r>
              <a:endParaRPr lang="en-CA" sz="1400" dirty="0">
                <a:latin typeface="+mj-lt"/>
              </a:endParaRPr>
            </a:p>
          </p:txBody>
        </p:sp>
      </p:grpSp>
      <p:grpSp>
        <p:nvGrpSpPr>
          <p:cNvPr id="32" name="Group 31"/>
          <p:cNvGrpSpPr/>
          <p:nvPr/>
        </p:nvGrpSpPr>
        <p:grpSpPr>
          <a:xfrm>
            <a:off x="0" y="5125"/>
            <a:ext cx="12200507" cy="360000"/>
            <a:chOff x="0" y="2921677"/>
            <a:chExt cx="12200507" cy="360000"/>
          </a:xfrm>
        </p:grpSpPr>
        <p:sp>
          <p:nvSpPr>
            <p:cNvPr id="33" name="Rectangle 32"/>
            <p:cNvSpPr/>
            <p:nvPr/>
          </p:nvSpPr>
          <p:spPr>
            <a:xfrm>
              <a:off x="0"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Climate Change</a:t>
              </a:r>
            </a:p>
          </p:txBody>
        </p:sp>
        <p:sp>
          <p:nvSpPr>
            <p:cNvPr id="34" name="Rectangle 33"/>
            <p:cNvSpPr/>
            <p:nvPr/>
          </p:nvSpPr>
          <p:spPr>
            <a:xfrm>
              <a:off x="1195755" y="2921677"/>
              <a:ext cx="148296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Transboundary fisheries</a:t>
              </a:r>
            </a:p>
          </p:txBody>
        </p:sp>
        <p:sp>
          <p:nvSpPr>
            <p:cNvPr id="35" name="Rectangle 34"/>
            <p:cNvSpPr/>
            <p:nvPr/>
          </p:nvSpPr>
          <p:spPr>
            <a:xfrm>
              <a:off x="3882225" y="2921677"/>
              <a:ext cx="1188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Objective and</a:t>
              </a:r>
              <a:r>
                <a:rPr lang="en-CA" sz="1200" dirty="0">
                  <a:solidFill>
                    <a:schemeClr val="accent1">
                      <a:lumMod val="50000"/>
                    </a:schemeClr>
                  </a:solidFill>
                </a:rPr>
                <a:t> Framework</a:t>
              </a:r>
            </a:p>
          </p:txBody>
        </p:sp>
        <p:sp>
          <p:nvSpPr>
            <p:cNvPr id="39" name="Rectangle 38"/>
            <p:cNvSpPr/>
            <p:nvPr/>
          </p:nvSpPr>
          <p:spPr>
            <a:xfrm>
              <a:off x="5077980"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1</a:t>
              </a:r>
            </a:p>
          </p:txBody>
        </p:sp>
        <p:sp>
          <p:nvSpPr>
            <p:cNvPr id="40" name="Rectangle 39"/>
            <p:cNvSpPr/>
            <p:nvPr/>
          </p:nvSpPr>
          <p:spPr>
            <a:xfrm>
              <a:off x="6273735"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2</a:t>
              </a:r>
            </a:p>
          </p:txBody>
        </p:sp>
        <p:sp>
          <p:nvSpPr>
            <p:cNvPr id="47" name="Rectangle 46"/>
            <p:cNvSpPr/>
            <p:nvPr/>
          </p:nvSpPr>
          <p:spPr>
            <a:xfrm>
              <a:off x="7469490"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3</a:t>
              </a:r>
            </a:p>
          </p:txBody>
        </p:sp>
        <p:sp>
          <p:nvSpPr>
            <p:cNvPr id="48" name="Rectangle 47"/>
            <p:cNvSpPr/>
            <p:nvPr/>
          </p:nvSpPr>
          <p:spPr>
            <a:xfrm>
              <a:off x="8650497"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4</a:t>
              </a:r>
            </a:p>
          </p:txBody>
        </p:sp>
        <p:sp>
          <p:nvSpPr>
            <p:cNvPr id="49" name="Rectangle 48"/>
            <p:cNvSpPr/>
            <p:nvPr/>
          </p:nvSpPr>
          <p:spPr>
            <a:xfrm>
              <a:off x="9831504"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Summary</a:t>
              </a:r>
            </a:p>
          </p:txBody>
        </p:sp>
        <p:sp>
          <p:nvSpPr>
            <p:cNvPr id="50" name="Rectangle 49"/>
            <p:cNvSpPr/>
            <p:nvPr/>
          </p:nvSpPr>
          <p:spPr>
            <a:xfrm>
              <a:off x="11012507"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References</a:t>
              </a:r>
            </a:p>
          </p:txBody>
        </p:sp>
        <p:sp>
          <p:nvSpPr>
            <p:cNvPr id="51" name="Rectangle 50"/>
            <p:cNvSpPr/>
            <p:nvPr/>
          </p:nvSpPr>
          <p:spPr>
            <a:xfrm>
              <a:off x="2686476"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Game theory</a:t>
              </a:r>
            </a:p>
          </p:txBody>
        </p:sp>
      </p:grpSp>
      <p:sp>
        <p:nvSpPr>
          <p:cNvPr id="22" name="Rectangle 21"/>
          <p:cNvSpPr/>
          <p:nvPr/>
        </p:nvSpPr>
        <p:spPr>
          <a:xfrm>
            <a:off x="384936" y="2092024"/>
            <a:ext cx="6083860" cy="4924425"/>
          </a:xfrm>
          <a:prstGeom prst="rect">
            <a:avLst/>
          </a:prstGeom>
        </p:spPr>
        <p:txBody>
          <a:bodyPr wrap="square">
            <a:spAutoFit/>
          </a:bodyPr>
          <a:lstStyle/>
          <a:p>
            <a:pPr marL="742950" lvl="1" indent="-285750">
              <a:buFont typeface="Arial" charset="0"/>
              <a:buChar char="•"/>
            </a:pPr>
            <a:r>
              <a:rPr lang="en-CA" sz="2400" b="1" dirty="0">
                <a:latin typeface="+mj-lt"/>
              </a:rPr>
              <a:t>Temperature change (1982 -2006):</a:t>
            </a:r>
          </a:p>
          <a:p>
            <a:pPr marL="1200150" lvl="2" indent="-285750">
              <a:buFont typeface="Arial" charset="0"/>
              <a:buChar char="•"/>
            </a:pPr>
            <a:r>
              <a:rPr lang="en-CA" sz="2200" dirty="0">
                <a:latin typeface="+mj-lt"/>
              </a:rPr>
              <a:t>Gulf Alaska: 0.30 - 0.60 °C</a:t>
            </a:r>
          </a:p>
          <a:p>
            <a:pPr marL="1200150" lvl="2" indent="-285750">
              <a:buFont typeface="Arial" charset="0"/>
              <a:buChar char="•"/>
            </a:pPr>
            <a:r>
              <a:rPr lang="en-CA" sz="2200" dirty="0">
                <a:latin typeface="+mj-lt"/>
              </a:rPr>
              <a:t>US Pacific:  0 - -0.10 °C</a:t>
            </a:r>
          </a:p>
          <a:p>
            <a:pPr marL="1200150" lvl="2" indent="-285750">
              <a:buFont typeface="Arial" charset="0"/>
              <a:buChar char="•"/>
            </a:pPr>
            <a:r>
              <a:rPr lang="en-CA" sz="2200" dirty="0">
                <a:latin typeface="+mj-lt"/>
              </a:rPr>
              <a:t>US Atlantic: 0 - 0.2 °C</a:t>
            </a:r>
          </a:p>
          <a:p>
            <a:pPr marL="1200150" lvl="2" indent="-285750">
              <a:buFont typeface="Arial" charset="0"/>
              <a:buChar char="•"/>
            </a:pPr>
            <a:r>
              <a:rPr lang="en-CA" sz="2200" dirty="0">
                <a:latin typeface="+mj-lt"/>
              </a:rPr>
              <a:t>Canada Atlantic: 0.96 - 1.35 °C</a:t>
            </a:r>
            <a:endParaRPr lang="en-CA" sz="2200" b="1" dirty="0">
              <a:latin typeface="+mj-lt"/>
            </a:endParaRPr>
          </a:p>
          <a:p>
            <a:pPr marL="742950" lvl="1" indent="-285750">
              <a:buFont typeface="Arial" charset="0"/>
              <a:buChar char="•"/>
            </a:pPr>
            <a:endParaRPr lang="en-CA" sz="2400" b="1" dirty="0">
              <a:latin typeface="+mj-lt"/>
            </a:endParaRPr>
          </a:p>
          <a:p>
            <a:pPr marL="742950" lvl="1" indent="-285750">
              <a:buFont typeface="Arial" charset="0"/>
              <a:buChar char="•"/>
            </a:pPr>
            <a:r>
              <a:rPr lang="en-CA" sz="2400" b="1" dirty="0">
                <a:latin typeface="+mj-lt"/>
              </a:rPr>
              <a:t>O</a:t>
            </a:r>
            <a:r>
              <a:rPr lang="en-CA" sz="2400" b="1" baseline="-25000" dirty="0">
                <a:latin typeface="+mj-lt"/>
              </a:rPr>
              <a:t>2</a:t>
            </a:r>
            <a:r>
              <a:rPr lang="en-CA" sz="2400" b="1" dirty="0">
                <a:latin typeface="+mj-lt"/>
              </a:rPr>
              <a:t> change since 1960:</a:t>
            </a:r>
          </a:p>
          <a:p>
            <a:pPr marL="1200150" lvl="2" indent="-285750">
              <a:buFont typeface="Arial" charset="0"/>
              <a:buChar char="•"/>
            </a:pPr>
            <a:r>
              <a:rPr lang="en-CA" sz="2200" dirty="0">
                <a:latin typeface="+mj-lt"/>
              </a:rPr>
              <a:t>Atlantic: -9 ± 19 </a:t>
            </a:r>
            <a:r>
              <a:rPr lang="en-CA" sz="2200" dirty="0" err="1">
                <a:latin typeface="+mj-lt"/>
              </a:rPr>
              <a:t>tmol</a:t>
            </a:r>
            <a:r>
              <a:rPr lang="en-CA" sz="2200" baseline="30000" dirty="0">
                <a:latin typeface="+mj-lt"/>
              </a:rPr>
              <a:t> </a:t>
            </a:r>
            <a:r>
              <a:rPr lang="en-CA" sz="2200" dirty="0">
                <a:latin typeface="+mj-lt"/>
              </a:rPr>
              <a:t>/Dec </a:t>
            </a:r>
          </a:p>
          <a:p>
            <a:pPr marL="1200150" lvl="2" indent="-285750">
              <a:buFont typeface="Arial" charset="0"/>
              <a:buChar char="•"/>
            </a:pPr>
            <a:r>
              <a:rPr lang="en-CA" sz="2200" dirty="0">
                <a:latin typeface="+mj-lt"/>
              </a:rPr>
              <a:t>Pacific: -173 ± 40 </a:t>
            </a:r>
            <a:r>
              <a:rPr lang="en-CA" sz="2200" dirty="0" err="1">
                <a:latin typeface="+mj-lt"/>
              </a:rPr>
              <a:t>tmol</a:t>
            </a:r>
            <a:r>
              <a:rPr lang="en-CA" sz="2200" baseline="30000" dirty="0">
                <a:latin typeface="+mj-lt"/>
              </a:rPr>
              <a:t> </a:t>
            </a:r>
            <a:r>
              <a:rPr lang="en-CA" sz="2200" dirty="0">
                <a:latin typeface="+mj-lt"/>
              </a:rPr>
              <a:t>/Dec</a:t>
            </a:r>
          </a:p>
          <a:p>
            <a:pPr marL="742950" lvl="1" indent="-285750">
              <a:buFont typeface="Arial" charset="0"/>
              <a:buChar char="•"/>
            </a:pPr>
            <a:endParaRPr lang="en-CA" sz="2400" b="1" dirty="0">
              <a:latin typeface="+mj-lt"/>
            </a:endParaRPr>
          </a:p>
          <a:p>
            <a:pPr marL="742950" lvl="1" indent="-285750">
              <a:buFont typeface="Arial" charset="0"/>
              <a:buChar char="•"/>
            </a:pPr>
            <a:r>
              <a:rPr lang="en-CA" sz="2400" b="1" dirty="0">
                <a:latin typeface="+mj-lt"/>
              </a:rPr>
              <a:t>pH  will change relative to </a:t>
            </a:r>
            <a:r>
              <a:rPr lang="en-US" sz="2400" b="1" dirty="0">
                <a:latin typeface="+mj-lt"/>
              </a:rPr>
              <a:t>1865:</a:t>
            </a:r>
            <a:endParaRPr lang="en-CA" sz="2400" b="1" dirty="0">
              <a:latin typeface="+mj-lt"/>
            </a:endParaRPr>
          </a:p>
          <a:p>
            <a:pPr marL="1200150" lvl="2" indent="-285750">
              <a:buFont typeface="Arial" charset="0"/>
              <a:buChar char="•"/>
            </a:pPr>
            <a:r>
              <a:rPr lang="en-CA" sz="2200" dirty="0">
                <a:latin typeface="+mj-lt"/>
              </a:rPr>
              <a:t>North </a:t>
            </a:r>
            <a:r>
              <a:rPr lang="en-CA" sz="2200" dirty="0" err="1">
                <a:latin typeface="+mj-lt"/>
              </a:rPr>
              <a:t>Amercia</a:t>
            </a:r>
            <a:r>
              <a:rPr lang="en-CA" sz="2200" dirty="0">
                <a:latin typeface="+mj-lt"/>
              </a:rPr>
              <a:t>: -0.15 </a:t>
            </a:r>
            <a:r>
              <a:rPr lang="mr-IN" sz="2200" dirty="0">
                <a:latin typeface="+mj-lt"/>
              </a:rPr>
              <a:t>–</a:t>
            </a:r>
            <a:r>
              <a:rPr lang="en-CA" sz="2200" dirty="0">
                <a:latin typeface="+mj-lt"/>
              </a:rPr>
              <a:t> -0.31 units</a:t>
            </a:r>
          </a:p>
          <a:p>
            <a:pPr marL="742950" lvl="1" indent="-285750">
              <a:buFont typeface="Arial" charset="0"/>
              <a:buChar char="•"/>
            </a:pPr>
            <a:endParaRPr lang="en-CA" sz="2400" baseline="30000" dirty="0">
              <a:latin typeface="+mj-lt"/>
            </a:endParaRPr>
          </a:p>
          <a:p>
            <a:pPr marL="285750" indent="-285750">
              <a:buFont typeface="Arial" charset="0"/>
              <a:buChar char="•"/>
            </a:pPr>
            <a:endParaRPr lang="en-CA" sz="2400" dirty="0">
              <a:latin typeface="+mj-lt"/>
            </a:endParaRPr>
          </a:p>
        </p:txBody>
      </p:sp>
    </p:spTree>
    <p:extLst>
      <p:ext uri="{BB962C8B-B14F-4D97-AF65-F5344CB8AC3E}">
        <p14:creationId xmlns:p14="http://schemas.microsoft.com/office/powerpoint/2010/main" val="35397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77078" y="1762230"/>
            <a:ext cx="11489789" cy="1017026"/>
          </a:xfrm>
        </p:spPr>
        <p:txBody>
          <a:bodyPr>
            <a:noAutofit/>
          </a:bodyPr>
          <a:lstStyle/>
          <a:p>
            <a:r>
              <a:rPr lang="en-CA" dirty="0"/>
              <a:t>What will be the effects of shifting species to the co-management of transboundary fisheries?</a:t>
            </a:r>
          </a:p>
        </p:txBody>
      </p:sp>
      <p:sp>
        <p:nvSpPr>
          <p:cNvPr id="14" name="Slide Number Placeholder 13"/>
          <p:cNvSpPr>
            <a:spLocks noGrp="1"/>
          </p:cNvSpPr>
          <p:nvPr>
            <p:ph type="sldNum" sz="quarter" idx="12"/>
          </p:nvPr>
        </p:nvSpPr>
        <p:spPr/>
        <p:txBody>
          <a:bodyPr/>
          <a:lstStyle/>
          <a:p>
            <a:fld id="{6E56AB5A-E63F-9C49-9ACD-2C422ADDF01D}" type="slidenum">
              <a:rPr lang="en-CA" smtClean="0"/>
              <a:t>5</a:t>
            </a:fld>
            <a:endParaRPr lang="en-CA"/>
          </a:p>
        </p:txBody>
      </p:sp>
      <p:sp>
        <p:nvSpPr>
          <p:cNvPr id="12" name="Título 1">
            <a:extLst>
              <a:ext uri="{FF2B5EF4-FFF2-40B4-BE49-F238E27FC236}">
                <a16:creationId xmlns:a16="http://schemas.microsoft.com/office/drawing/2014/main" id="{1E29F5FF-C262-8A4F-8050-EE6EE67CF3A6}"/>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Main Question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 y="2829"/>
            <a:ext cx="444978" cy="422447"/>
          </a:xfrm>
          <a:prstGeom prst="rect">
            <a:avLst/>
          </a:prstGeom>
        </p:spPr>
      </p:pic>
      <p:grpSp>
        <p:nvGrpSpPr>
          <p:cNvPr id="75" name="Group 74">
            <a:extLst>
              <a:ext uri="{FF2B5EF4-FFF2-40B4-BE49-F238E27FC236}">
                <a16:creationId xmlns:a16="http://schemas.microsoft.com/office/drawing/2014/main" id="{5F4E627A-4ABC-2E44-BA1D-2CC5184C37F3}"/>
              </a:ext>
            </a:extLst>
          </p:cNvPr>
          <p:cNvGrpSpPr/>
          <p:nvPr/>
        </p:nvGrpSpPr>
        <p:grpSpPr>
          <a:xfrm>
            <a:off x="575098" y="3014266"/>
            <a:ext cx="11293748" cy="3406755"/>
            <a:chOff x="42999" y="3350781"/>
            <a:chExt cx="11293748" cy="3406755"/>
          </a:xfrm>
        </p:grpSpPr>
        <p:grpSp>
          <p:nvGrpSpPr>
            <p:cNvPr id="76" name="Group 75">
              <a:extLst>
                <a:ext uri="{FF2B5EF4-FFF2-40B4-BE49-F238E27FC236}">
                  <a16:creationId xmlns:a16="http://schemas.microsoft.com/office/drawing/2014/main" id="{7E2D607E-2581-684B-A170-6A3E5ABAF6D2}"/>
                </a:ext>
              </a:extLst>
            </p:cNvPr>
            <p:cNvGrpSpPr/>
            <p:nvPr/>
          </p:nvGrpSpPr>
          <p:grpSpPr>
            <a:xfrm>
              <a:off x="92870" y="3873391"/>
              <a:ext cx="3287261" cy="2426439"/>
              <a:chOff x="256323" y="3889025"/>
              <a:chExt cx="3287261" cy="2426439"/>
            </a:xfrm>
          </p:grpSpPr>
          <p:grpSp>
            <p:nvGrpSpPr>
              <p:cNvPr id="122" name="Group 121">
                <a:extLst>
                  <a:ext uri="{FF2B5EF4-FFF2-40B4-BE49-F238E27FC236}">
                    <a16:creationId xmlns:a16="http://schemas.microsoft.com/office/drawing/2014/main" id="{0ACF6903-19C8-A541-803A-2E5E7C9F0EC2}"/>
                  </a:ext>
                </a:extLst>
              </p:cNvPr>
              <p:cNvGrpSpPr/>
              <p:nvPr/>
            </p:nvGrpSpPr>
            <p:grpSpPr>
              <a:xfrm>
                <a:off x="256323" y="3889025"/>
                <a:ext cx="2833063" cy="424599"/>
                <a:chOff x="346044" y="3324443"/>
                <a:chExt cx="2833063" cy="424599"/>
              </a:xfrm>
            </p:grpSpPr>
            <p:pic>
              <p:nvPicPr>
                <p:cNvPr id="132" name="Picture 131">
                  <a:extLst>
                    <a:ext uri="{FF2B5EF4-FFF2-40B4-BE49-F238E27FC236}">
                      <a16:creationId xmlns:a16="http://schemas.microsoft.com/office/drawing/2014/main" id="{EC7F0F5E-0711-BF4F-AAC2-5F1082234423}"/>
                    </a:ext>
                  </a:extLst>
                </p:cNvPr>
                <p:cNvPicPr>
                  <a:picLocks noChangeAspect="1"/>
                </p:cNvPicPr>
                <p:nvPr/>
              </p:nvPicPr>
              <p:blipFill>
                <a:blip r:embed="rId4"/>
                <a:stretch>
                  <a:fillRect/>
                </a:stretch>
              </p:blipFill>
              <p:spPr>
                <a:xfrm>
                  <a:off x="346044" y="3324443"/>
                  <a:ext cx="627524" cy="424599"/>
                </a:xfrm>
                <a:prstGeom prst="rect">
                  <a:avLst/>
                </a:prstGeom>
              </p:spPr>
            </p:pic>
            <p:sp>
              <p:nvSpPr>
                <p:cNvPr id="133" name="TextBox 132">
                  <a:extLst>
                    <a:ext uri="{FF2B5EF4-FFF2-40B4-BE49-F238E27FC236}">
                      <a16:creationId xmlns:a16="http://schemas.microsoft.com/office/drawing/2014/main" id="{16669401-C1FB-B64D-B786-A00F69C719F9}"/>
                    </a:ext>
                  </a:extLst>
                </p:cNvPr>
                <p:cNvSpPr txBox="1"/>
                <p:nvPr/>
              </p:nvSpPr>
              <p:spPr>
                <a:xfrm>
                  <a:off x="958608" y="3352076"/>
                  <a:ext cx="2220499" cy="369332"/>
                </a:xfrm>
                <a:prstGeom prst="rect">
                  <a:avLst/>
                </a:prstGeom>
                <a:noFill/>
              </p:spPr>
              <p:txBody>
                <a:bodyPr wrap="square" rtlCol="0">
                  <a:spAutoFit/>
                </a:bodyPr>
                <a:lstStyle/>
                <a:p>
                  <a:r>
                    <a:rPr lang="en-CA" b="1" dirty="0">
                      <a:solidFill>
                        <a:srgbClr val="57AB3F"/>
                      </a:solidFill>
                    </a:rPr>
                    <a:t>Transboundary Stock</a:t>
                  </a:r>
                </a:p>
              </p:txBody>
            </p:sp>
          </p:grpSp>
          <p:grpSp>
            <p:nvGrpSpPr>
              <p:cNvPr id="123" name="Group 122">
                <a:extLst>
                  <a:ext uri="{FF2B5EF4-FFF2-40B4-BE49-F238E27FC236}">
                    <a16:creationId xmlns:a16="http://schemas.microsoft.com/office/drawing/2014/main" id="{32E85208-6E16-7441-B8CF-1E3128225CF6}"/>
                  </a:ext>
                </a:extLst>
              </p:cNvPr>
              <p:cNvGrpSpPr/>
              <p:nvPr/>
            </p:nvGrpSpPr>
            <p:grpSpPr>
              <a:xfrm>
                <a:off x="256323" y="4560280"/>
                <a:ext cx="2398000" cy="420624"/>
                <a:chOff x="346044" y="4050653"/>
                <a:chExt cx="2398000" cy="420624"/>
              </a:xfrm>
            </p:grpSpPr>
            <p:pic>
              <p:nvPicPr>
                <p:cNvPr id="130" name="Picture 129">
                  <a:extLst>
                    <a:ext uri="{FF2B5EF4-FFF2-40B4-BE49-F238E27FC236}">
                      <a16:creationId xmlns:a16="http://schemas.microsoft.com/office/drawing/2014/main" id="{3D0988B6-5735-6A4F-BC04-C526071D44AE}"/>
                    </a:ext>
                  </a:extLst>
                </p:cNvPr>
                <p:cNvPicPr>
                  <a:picLocks noChangeAspect="1"/>
                </p:cNvPicPr>
                <p:nvPr/>
              </p:nvPicPr>
              <p:blipFill>
                <a:blip r:embed="rId4">
                  <a:duotone>
                    <a:schemeClr val="accent4">
                      <a:shade val="45000"/>
                      <a:satMod val="135000"/>
                    </a:schemeClr>
                    <a:prstClr val="white"/>
                  </a:duotone>
                </a:blip>
                <a:stretch>
                  <a:fillRect/>
                </a:stretch>
              </p:blipFill>
              <p:spPr>
                <a:xfrm>
                  <a:off x="346044" y="4050653"/>
                  <a:ext cx="621649" cy="420624"/>
                </a:xfrm>
                <a:prstGeom prst="rect">
                  <a:avLst/>
                </a:prstGeom>
              </p:spPr>
            </p:pic>
            <p:sp>
              <p:nvSpPr>
                <p:cNvPr id="131" name="TextBox 130">
                  <a:extLst>
                    <a:ext uri="{FF2B5EF4-FFF2-40B4-BE49-F238E27FC236}">
                      <a16:creationId xmlns:a16="http://schemas.microsoft.com/office/drawing/2014/main" id="{20C66C3D-B72A-3F46-B9D9-BBE1CEF16D3C}"/>
                    </a:ext>
                  </a:extLst>
                </p:cNvPr>
                <p:cNvSpPr txBox="1"/>
                <p:nvPr/>
              </p:nvSpPr>
              <p:spPr>
                <a:xfrm>
                  <a:off x="967694" y="4076299"/>
                  <a:ext cx="1776350" cy="369332"/>
                </a:xfrm>
                <a:prstGeom prst="rect">
                  <a:avLst/>
                </a:prstGeom>
                <a:noFill/>
              </p:spPr>
              <p:txBody>
                <a:bodyPr wrap="square" rtlCol="0">
                  <a:spAutoFit/>
                </a:bodyPr>
                <a:lstStyle/>
                <a:p>
                  <a:r>
                    <a:rPr lang="en-CA" b="1" dirty="0">
                      <a:solidFill>
                        <a:srgbClr val="E6CE92"/>
                      </a:solidFill>
                    </a:rPr>
                    <a:t>Straddling Stock</a:t>
                  </a:r>
                </a:p>
              </p:txBody>
            </p:sp>
          </p:grpSp>
          <p:grpSp>
            <p:nvGrpSpPr>
              <p:cNvPr id="124" name="Group 123">
                <a:extLst>
                  <a:ext uri="{FF2B5EF4-FFF2-40B4-BE49-F238E27FC236}">
                    <a16:creationId xmlns:a16="http://schemas.microsoft.com/office/drawing/2014/main" id="{CC6FA5E7-DD60-E849-9070-DB26A64CC004}"/>
                  </a:ext>
                </a:extLst>
              </p:cNvPr>
              <p:cNvGrpSpPr/>
              <p:nvPr/>
            </p:nvGrpSpPr>
            <p:grpSpPr>
              <a:xfrm>
                <a:off x="256323" y="5227560"/>
                <a:ext cx="3131387" cy="420624"/>
                <a:chOff x="346044" y="4743162"/>
                <a:chExt cx="3131387" cy="420624"/>
              </a:xfrm>
            </p:grpSpPr>
            <p:pic>
              <p:nvPicPr>
                <p:cNvPr id="128" name="Picture 127">
                  <a:extLst>
                    <a:ext uri="{FF2B5EF4-FFF2-40B4-BE49-F238E27FC236}">
                      <a16:creationId xmlns:a16="http://schemas.microsoft.com/office/drawing/2014/main" id="{217A4306-267A-F844-A64D-8328704D0B6D}"/>
                    </a:ext>
                  </a:extLst>
                </p:cNvPr>
                <p:cNvPicPr>
                  <a:picLocks noChangeAspect="1"/>
                </p:cNvPicPr>
                <p:nvPr/>
              </p:nvPicPr>
              <p:blipFill>
                <a:blip r:embed="rId4">
                  <a:duotone>
                    <a:schemeClr val="accent5">
                      <a:shade val="45000"/>
                      <a:satMod val="135000"/>
                    </a:schemeClr>
                    <a:prstClr val="white"/>
                  </a:duotone>
                </a:blip>
                <a:stretch>
                  <a:fillRect/>
                </a:stretch>
              </p:blipFill>
              <p:spPr>
                <a:xfrm>
                  <a:off x="346044" y="4743162"/>
                  <a:ext cx="621649" cy="420624"/>
                </a:xfrm>
                <a:prstGeom prst="rect">
                  <a:avLst/>
                </a:prstGeom>
              </p:spPr>
            </p:pic>
            <p:sp>
              <p:nvSpPr>
                <p:cNvPr id="129" name="TextBox 128">
                  <a:extLst>
                    <a:ext uri="{FF2B5EF4-FFF2-40B4-BE49-F238E27FC236}">
                      <a16:creationId xmlns:a16="http://schemas.microsoft.com/office/drawing/2014/main" id="{5F286387-D31C-C941-8446-C2AFD0372235}"/>
                    </a:ext>
                  </a:extLst>
                </p:cNvPr>
                <p:cNvSpPr txBox="1"/>
                <p:nvPr/>
              </p:nvSpPr>
              <p:spPr>
                <a:xfrm>
                  <a:off x="987947" y="4768808"/>
                  <a:ext cx="2489484" cy="369332"/>
                </a:xfrm>
                <a:prstGeom prst="rect">
                  <a:avLst/>
                </a:prstGeom>
                <a:noFill/>
              </p:spPr>
              <p:txBody>
                <a:bodyPr wrap="square" rtlCol="0">
                  <a:spAutoFit/>
                </a:bodyPr>
                <a:lstStyle/>
                <a:p>
                  <a:r>
                    <a:rPr lang="en-CA" b="1" dirty="0">
                      <a:solidFill>
                        <a:srgbClr val="A4BBD3"/>
                      </a:solidFill>
                    </a:rPr>
                    <a:t>Discrete High Seas Stock</a:t>
                  </a:r>
                </a:p>
              </p:txBody>
            </p:sp>
          </p:grpSp>
          <p:grpSp>
            <p:nvGrpSpPr>
              <p:cNvPr id="125" name="Group 124">
                <a:extLst>
                  <a:ext uri="{FF2B5EF4-FFF2-40B4-BE49-F238E27FC236}">
                    <a16:creationId xmlns:a16="http://schemas.microsoft.com/office/drawing/2014/main" id="{E9463566-9152-B649-8416-A217B32238F2}"/>
                  </a:ext>
                </a:extLst>
              </p:cNvPr>
              <p:cNvGrpSpPr/>
              <p:nvPr/>
            </p:nvGrpSpPr>
            <p:grpSpPr>
              <a:xfrm>
                <a:off x="256323" y="5894840"/>
                <a:ext cx="3287261" cy="420624"/>
                <a:chOff x="256323" y="5894840"/>
                <a:chExt cx="3287261" cy="420624"/>
              </a:xfrm>
            </p:grpSpPr>
            <p:sp>
              <p:nvSpPr>
                <p:cNvPr id="126" name="TextBox 125">
                  <a:extLst>
                    <a:ext uri="{FF2B5EF4-FFF2-40B4-BE49-F238E27FC236}">
                      <a16:creationId xmlns:a16="http://schemas.microsoft.com/office/drawing/2014/main" id="{FEFE9136-365D-2B41-B0AA-4EEF351A0911}"/>
                    </a:ext>
                  </a:extLst>
                </p:cNvPr>
                <p:cNvSpPr txBox="1"/>
                <p:nvPr/>
              </p:nvSpPr>
              <p:spPr>
                <a:xfrm>
                  <a:off x="906531" y="5920486"/>
                  <a:ext cx="2637053" cy="369332"/>
                </a:xfrm>
                <a:prstGeom prst="rect">
                  <a:avLst/>
                </a:prstGeom>
                <a:noFill/>
              </p:spPr>
              <p:txBody>
                <a:bodyPr wrap="square" rtlCol="0">
                  <a:spAutoFit/>
                </a:bodyPr>
                <a:lstStyle/>
                <a:p>
                  <a:r>
                    <a:rPr lang="en-CA" b="1" dirty="0">
                      <a:solidFill>
                        <a:srgbClr val="845F47"/>
                      </a:solidFill>
                    </a:rPr>
                    <a:t>Non-Transboundary Stock</a:t>
                  </a:r>
                </a:p>
              </p:txBody>
            </p:sp>
            <p:pic>
              <p:nvPicPr>
                <p:cNvPr id="127" name="Picture 126">
                  <a:extLst>
                    <a:ext uri="{FF2B5EF4-FFF2-40B4-BE49-F238E27FC236}">
                      <a16:creationId xmlns:a16="http://schemas.microsoft.com/office/drawing/2014/main" id="{5108D660-96DB-534A-B23E-0C48E899428A}"/>
                    </a:ext>
                  </a:extLst>
                </p:cNvPr>
                <p:cNvPicPr>
                  <a:picLocks noChangeAspect="1"/>
                </p:cNvPicPr>
                <p:nvPr/>
              </p:nvPicPr>
              <p:blipFill>
                <a:blip r:embed="rId4">
                  <a:duotone>
                    <a:prstClr val="black"/>
                    <a:schemeClr val="accent2">
                      <a:tint val="45000"/>
                      <a:satMod val="400000"/>
                    </a:schemeClr>
                  </a:duotone>
                </a:blip>
                <a:stretch>
                  <a:fillRect/>
                </a:stretch>
              </p:blipFill>
              <p:spPr>
                <a:xfrm>
                  <a:off x="256323" y="5894840"/>
                  <a:ext cx="621649" cy="420624"/>
                </a:xfrm>
                <a:prstGeom prst="rect">
                  <a:avLst/>
                </a:prstGeom>
              </p:spPr>
            </p:pic>
          </p:grpSp>
        </p:grpSp>
        <p:cxnSp>
          <p:nvCxnSpPr>
            <p:cNvPr id="77" name="Straight Connector 76">
              <a:extLst>
                <a:ext uri="{FF2B5EF4-FFF2-40B4-BE49-F238E27FC236}">
                  <a16:creationId xmlns:a16="http://schemas.microsoft.com/office/drawing/2014/main" id="{33F0853F-3101-0D42-84B5-AE622FAC7FCE}"/>
                </a:ext>
              </a:extLst>
            </p:cNvPr>
            <p:cNvCxnSpPr/>
            <p:nvPr/>
          </p:nvCxnSpPr>
          <p:spPr>
            <a:xfrm>
              <a:off x="3718127" y="3524143"/>
              <a:ext cx="0" cy="2908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E5C4C13-BDD1-1946-AFE6-2100C327D2B9}"/>
                </a:ext>
              </a:extLst>
            </p:cNvPr>
            <p:cNvCxnSpPr/>
            <p:nvPr/>
          </p:nvCxnSpPr>
          <p:spPr>
            <a:xfrm>
              <a:off x="4908407" y="3524143"/>
              <a:ext cx="0" cy="2908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113143E-C81B-D841-BE48-FD7E0D7DA189}"/>
                </a:ext>
              </a:extLst>
            </p:cNvPr>
            <p:cNvSpPr txBox="1"/>
            <p:nvPr/>
          </p:nvSpPr>
          <p:spPr>
            <a:xfrm>
              <a:off x="3830835" y="3886254"/>
              <a:ext cx="903383" cy="646331"/>
            </a:xfrm>
            <a:prstGeom prst="rect">
              <a:avLst/>
            </a:prstGeom>
            <a:noFill/>
          </p:spPr>
          <p:txBody>
            <a:bodyPr wrap="square" rtlCol="0">
              <a:spAutoFit/>
            </a:bodyPr>
            <a:lstStyle/>
            <a:p>
              <a:r>
                <a:rPr lang="en-CA" b="1" dirty="0"/>
                <a:t>Coastal</a:t>
              </a:r>
            </a:p>
            <a:p>
              <a:r>
                <a:rPr lang="en-CA" b="1" dirty="0"/>
                <a:t>State A</a:t>
              </a:r>
            </a:p>
          </p:txBody>
        </p:sp>
        <p:sp>
          <p:nvSpPr>
            <p:cNvPr id="80" name="TextBox 79">
              <a:extLst>
                <a:ext uri="{FF2B5EF4-FFF2-40B4-BE49-F238E27FC236}">
                  <a16:creationId xmlns:a16="http://schemas.microsoft.com/office/drawing/2014/main" id="{389EFDBE-2103-C54A-8F2F-6B33C2315CF8}"/>
                </a:ext>
              </a:extLst>
            </p:cNvPr>
            <p:cNvSpPr txBox="1"/>
            <p:nvPr/>
          </p:nvSpPr>
          <p:spPr>
            <a:xfrm>
              <a:off x="3895490" y="5436263"/>
              <a:ext cx="903383" cy="646331"/>
            </a:xfrm>
            <a:prstGeom prst="rect">
              <a:avLst/>
            </a:prstGeom>
            <a:noFill/>
          </p:spPr>
          <p:txBody>
            <a:bodyPr wrap="square" rtlCol="0">
              <a:spAutoFit/>
            </a:bodyPr>
            <a:lstStyle/>
            <a:p>
              <a:r>
                <a:rPr lang="en-CA" b="1" dirty="0"/>
                <a:t>Coastal</a:t>
              </a:r>
            </a:p>
            <a:p>
              <a:r>
                <a:rPr lang="en-CA" b="1" dirty="0"/>
                <a:t>State B</a:t>
              </a:r>
            </a:p>
          </p:txBody>
        </p:sp>
        <p:sp>
          <p:nvSpPr>
            <p:cNvPr id="81" name="TextBox 80">
              <a:extLst>
                <a:ext uri="{FF2B5EF4-FFF2-40B4-BE49-F238E27FC236}">
                  <a16:creationId xmlns:a16="http://schemas.microsoft.com/office/drawing/2014/main" id="{3E1BB30C-52F3-6740-8734-6881BC85BBBC}"/>
                </a:ext>
              </a:extLst>
            </p:cNvPr>
            <p:cNvSpPr txBox="1"/>
            <p:nvPr/>
          </p:nvSpPr>
          <p:spPr>
            <a:xfrm>
              <a:off x="4952794" y="3524143"/>
              <a:ext cx="725417" cy="369332"/>
            </a:xfrm>
            <a:prstGeom prst="rect">
              <a:avLst/>
            </a:prstGeom>
            <a:noFill/>
          </p:spPr>
          <p:txBody>
            <a:bodyPr wrap="square" rtlCol="0">
              <a:spAutoFit/>
            </a:bodyPr>
            <a:lstStyle/>
            <a:p>
              <a:r>
                <a:rPr lang="en-CA" b="1" dirty="0"/>
                <a:t>EEZ A</a:t>
              </a:r>
            </a:p>
          </p:txBody>
        </p:sp>
        <p:sp>
          <p:nvSpPr>
            <p:cNvPr id="82" name="TextBox 81">
              <a:extLst>
                <a:ext uri="{FF2B5EF4-FFF2-40B4-BE49-F238E27FC236}">
                  <a16:creationId xmlns:a16="http://schemas.microsoft.com/office/drawing/2014/main" id="{D2F9BA37-F6A8-2945-B361-91222273C3B5}"/>
                </a:ext>
              </a:extLst>
            </p:cNvPr>
            <p:cNvSpPr txBox="1"/>
            <p:nvPr/>
          </p:nvSpPr>
          <p:spPr>
            <a:xfrm>
              <a:off x="4908407" y="6131099"/>
              <a:ext cx="725417" cy="369332"/>
            </a:xfrm>
            <a:prstGeom prst="rect">
              <a:avLst/>
            </a:prstGeom>
            <a:noFill/>
          </p:spPr>
          <p:txBody>
            <a:bodyPr wrap="square" rtlCol="0">
              <a:spAutoFit/>
            </a:bodyPr>
            <a:lstStyle/>
            <a:p>
              <a:r>
                <a:rPr lang="en-CA" b="1" dirty="0"/>
                <a:t>EEZ B</a:t>
              </a:r>
            </a:p>
          </p:txBody>
        </p:sp>
        <p:grpSp>
          <p:nvGrpSpPr>
            <p:cNvPr id="83" name="Group 82">
              <a:extLst>
                <a:ext uri="{FF2B5EF4-FFF2-40B4-BE49-F238E27FC236}">
                  <a16:creationId xmlns:a16="http://schemas.microsoft.com/office/drawing/2014/main" id="{F69855FB-4FA8-4E4C-BCA6-9A0A8D5B5130}"/>
                </a:ext>
              </a:extLst>
            </p:cNvPr>
            <p:cNvGrpSpPr/>
            <p:nvPr/>
          </p:nvGrpSpPr>
          <p:grpSpPr>
            <a:xfrm>
              <a:off x="4909661" y="3841258"/>
              <a:ext cx="1531623" cy="2345340"/>
              <a:chOff x="3685723" y="3589798"/>
              <a:chExt cx="1531623" cy="2345340"/>
            </a:xfrm>
          </p:grpSpPr>
          <p:pic>
            <p:nvPicPr>
              <p:cNvPr id="113" name="Picture 112">
                <a:extLst>
                  <a:ext uri="{FF2B5EF4-FFF2-40B4-BE49-F238E27FC236}">
                    <a16:creationId xmlns:a16="http://schemas.microsoft.com/office/drawing/2014/main" id="{20F65590-4DC9-4942-96DD-6C51DA655FDF}"/>
                  </a:ext>
                </a:extLst>
              </p:cNvPr>
              <p:cNvPicPr>
                <a:picLocks noChangeAspect="1"/>
              </p:cNvPicPr>
              <p:nvPr/>
            </p:nvPicPr>
            <p:blipFill>
              <a:blip r:embed="rId4"/>
              <a:stretch>
                <a:fillRect/>
              </a:stretch>
            </p:blipFill>
            <p:spPr>
              <a:xfrm rot="15761791">
                <a:off x="3727126" y="5345906"/>
                <a:ext cx="627524" cy="424599"/>
              </a:xfrm>
              <a:prstGeom prst="rect">
                <a:avLst/>
              </a:prstGeom>
            </p:spPr>
          </p:pic>
          <p:pic>
            <p:nvPicPr>
              <p:cNvPr id="114" name="Picture 113">
                <a:extLst>
                  <a:ext uri="{FF2B5EF4-FFF2-40B4-BE49-F238E27FC236}">
                    <a16:creationId xmlns:a16="http://schemas.microsoft.com/office/drawing/2014/main" id="{150012F8-7240-5541-AFE3-5F4EB93B8AD5}"/>
                  </a:ext>
                </a:extLst>
              </p:cNvPr>
              <p:cNvPicPr>
                <a:picLocks noChangeAspect="1"/>
              </p:cNvPicPr>
              <p:nvPr/>
            </p:nvPicPr>
            <p:blipFill>
              <a:blip r:embed="rId4"/>
              <a:stretch>
                <a:fillRect/>
              </a:stretch>
            </p:blipFill>
            <p:spPr>
              <a:xfrm rot="16642397">
                <a:off x="3584261" y="4759897"/>
                <a:ext cx="627524" cy="424599"/>
              </a:xfrm>
              <a:prstGeom prst="rect">
                <a:avLst/>
              </a:prstGeom>
            </p:spPr>
          </p:pic>
          <p:pic>
            <p:nvPicPr>
              <p:cNvPr id="115" name="Picture 114">
                <a:extLst>
                  <a:ext uri="{FF2B5EF4-FFF2-40B4-BE49-F238E27FC236}">
                    <a16:creationId xmlns:a16="http://schemas.microsoft.com/office/drawing/2014/main" id="{4F33802A-5D91-5B43-99F8-4DB2D541CE65}"/>
                  </a:ext>
                </a:extLst>
              </p:cNvPr>
              <p:cNvPicPr>
                <a:picLocks noChangeAspect="1"/>
              </p:cNvPicPr>
              <p:nvPr/>
            </p:nvPicPr>
            <p:blipFill>
              <a:blip r:embed="rId4"/>
              <a:stretch>
                <a:fillRect/>
              </a:stretch>
            </p:blipFill>
            <p:spPr>
              <a:xfrm rot="17547716">
                <a:off x="3617045" y="4219329"/>
                <a:ext cx="627524" cy="424599"/>
              </a:xfrm>
              <a:prstGeom prst="rect">
                <a:avLst/>
              </a:prstGeom>
            </p:spPr>
          </p:pic>
          <p:pic>
            <p:nvPicPr>
              <p:cNvPr id="116" name="Picture 115">
                <a:extLst>
                  <a:ext uri="{FF2B5EF4-FFF2-40B4-BE49-F238E27FC236}">
                    <a16:creationId xmlns:a16="http://schemas.microsoft.com/office/drawing/2014/main" id="{56AD145E-FFE0-D647-8E92-190AF4B9C417}"/>
                  </a:ext>
                </a:extLst>
              </p:cNvPr>
              <p:cNvPicPr>
                <a:picLocks noChangeAspect="1"/>
              </p:cNvPicPr>
              <p:nvPr/>
            </p:nvPicPr>
            <p:blipFill>
              <a:blip r:embed="rId4"/>
              <a:stretch>
                <a:fillRect/>
              </a:stretch>
            </p:blipFill>
            <p:spPr>
              <a:xfrm rot="18526802">
                <a:off x="3817447" y="3691260"/>
                <a:ext cx="627524" cy="424599"/>
              </a:xfrm>
              <a:prstGeom prst="rect">
                <a:avLst/>
              </a:prstGeom>
            </p:spPr>
          </p:pic>
          <p:pic>
            <p:nvPicPr>
              <p:cNvPr id="117" name="Picture 116">
                <a:extLst>
                  <a:ext uri="{FF2B5EF4-FFF2-40B4-BE49-F238E27FC236}">
                    <a16:creationId xmlns:a16="http://schemas.microsoft.com/office/drawing/2014/main" id="{D84D9E3A-C7BC-CF4A-BE42-F28D4D875596}"/>
                  </a:ext>
                </a:extLst>
              </p:cNvPr>
              <p:cNvPicPr>
                <a:picLocks noChangeAspect="1"/>
              </p:cNvPicPr>
              <p:nvPr/>
            </p:nvPicPr>
            <p:blipFill>
              <a:blip r:embed="rId4"/>
              <a:stretch>
                <a:fillRect/>
              </a:stretch>
            </p:blipFill>
            <p:spPr>
              <a:xfrm>
                <a:off x="4331228" y="3610173"/>
                <a:ext cx="627524" cy="424599"/>
              </a:xfrm>
              <a:prstGeom prst="rect">
                <a:avLst/>
              </a:prstGeom>
            </p:spPr>
          </p:pic>
          <p:pic>
            <p:nvPicPr>
              <p:cNvPr id="118" name="Picture 117">
                <a:extLst>
                  <a:ext uri="{FF2B5EF4-FFF2-40B4-BE49-F238E27FC236}">
                    <a16:creationId xmlns:a16="http://schemas.microsoft.com/office/drawing/2014/main" id="{AF0227B0-DEE5-1346-98D0-64ECF25C4C69}"/>
                  </a:ext>
                </a:extLst>
              </p:cNvPr>
              <p:cNvPicPr>
                <a:picLocks noChangeAspect="1"/>
              </p:cNvPicPr>
              <p:nvPr/>
            </p:nvPicPr>
            <p:blipFill>
              <a:blip r:embed="rId4"/>
              <a:stretch>
                <a:fillRect/>
              </a:stretch>
            </p:blipFill>
            <p:spPr>
              <a:xfrm rot="2930882">
                <a:off x="4668001" y="3999683"/>
                <a:ext cx="627524" cy="424599"/>
              </a:xfrm>
              <a:prstGeom prst="rect">
                <a:avLst/>
              </a:prstGeom>
            </p:spPr>
          </p:pic>
          <p:pic>
            <p:nvPicPr>
              <p:cNvPr id="119" name="Picture 118">
                <a:extLst>
                  <a:ext uri="{FF2B5EF4-FFF2-40B4-BE49-F238E27FC236}">
                    <a16:creationId xmlns:a16="http://schemas.microsoft.com/office/drawing/2014/main" id="{C782C453-1DAA-ED42-A7DB-B323EEC7E0AC}"/>
                  </a:ext>
                </a:extLst>
              </p:cNvPr>
              <p:cNvPicPr>
                <a:picLocks noChangeAspect="1"/>
              </p:cNvPicPr>
              <p:nvPr/>
            </p:nvPicPr>
            <p:blipFill>
              <a:blip r:embed="rId4"/>
              <a:stretch>
                <a:fillRect/>
              </a:stretch>
            </p:blipFill>
            <p:spPr>
              <a:xfrm rot="5643058">
                <a:off x="4691285" y="4590400"/>
                <a:ext cx="627524" cy="424599"/>
              </a:xfrm>
              <a:prstGeom prst="rect">
                <a:avLst/>
              </a:prstGeom>
            </p:spPr>
          </p:pic>
          <p:pic>
            <p:nvPicPr>
              <p:cNvPr id="120" name="Picture 119">
                <a:extLst>
                  <a:ext uri="{FF2B5EF4-FFF2-40B4-BE49-F238E27FC236}">
                    <a16:creationId xmlns:a16="http://schemas.microsoft.com/office/drawing/2014/main" id="{EFAAF283-0B03-864B-9772-37C2D4FB8F9F}"/>
                  </a:ext>
                </a:extLst>
              </p:cNvPr>
              <p:cNvPicPr>
                <a:picLocks noChangeAspect="1"/>
              </p:cNvPicPr>
              <p:nvPr/>
            </p:nvPicPr>
            <p:blipFill>
              <a:blip r:embed="rId4"/>
              <a:stretch>
                <a:fillRect/>
              </a:stretch>
            </p:blipFill>
            <p:spPr>
              <a:xfrm rot="7103086">
                <a:off x="4691021" y="5131063"/>
                <a:ext cx="627524" cy="424599"/>
              </a:xfrm>
              <a:prstGeom prst="rect">
                <a:avLst/>
              </a:prstGeom>
            </p:spPr>
          </p:pic>
          <p:pic>
            <p:nvPicPr>
              <p:cNvPr id="121" name="Picture 120">
                <a:extLst>
                  <a:ext uri="{FF2B5EF4-FFF2-40B4-BE49-F238E27FC236}">
                    <a16:creationId xmlns:a16="http://schemas.microsoft.com/office/drawing/2014/main" id="{79BEB6DE-EA5C-034E-B74A-C505BDB2621D}"/>
                  </a:ext>
                </a:extLst>
              </p:cNvPr>
              <p:cNvPicPr>
                <a:picLocks noChangeAspect="1"/>
              </p:cNvPicPr>
              <p:nvPr/>
            </p:nvPicPr>
            <p:blipFill>
              <a:blip r:embed="rId4"/>
              <a:stretch>
                <a:fillRect/>
              </a:stretch>
            </p:blipFill>
            <p:spPr>
              <a:xfrm rot="9960527" flipV="1">
                <a:off x="4192060" y="5514514"/>
                <a:ext cx="621649" cy="420624"/>
              </a:xfrm>
              <a:prstGeom prst="rect">
                <a:avLst/>
              </a:prstGeom>
            </p:spPr>
          </p:pic>
        </p:grpSp>
        <p:pic>
          <p:nvPicPr>
            <p:cNvPr id="84" name="Picture 83">
              <a:extLst>
                <a:ext uri="{FF2B5EF4-FFF2-40B4-BE49-F238E27FC236}">
                  <a16:creationId xmlns:a16="http://schemas.microsoft.com/office/drawing/2014/main" id="{7D1F6B5B-37A9-A64E-97C1-7998E2FBAAC5}"/>
                </a:ext>
              </a:extLst>
            </p:cNvPr>
            <p:cNvPicPr>
              <a:picLocks noChangeAspect="1"/>
            </p:cNvPicPr>
            <p:nvPr/>
          </p:nvPicPr>
          <p:blipFill>
            <a:blip r:embed="rId4">
              <a:duotone>
                <a:schemeClr val="accent4">
                  <a:shade val="45000"/>
                  <a:satMod val="135000"/>
                </a:schemeClr>
                <a:prstClr val="white"/>
              </a:duotone>
            </a:blip>
            <a:stretch>
              <a:fillRect/>
            </a:stretch>
          </p:blipFill>
          <p:spPr>
            <a:xfrm rot="19518117">
              <a:off x="6810729" y="3550490"/>
              <a:ext cx="621649" cy="420624"/>
            </a:xfrm>
            <a:prstGeom prst="rect">
              <a:avLst/>
            </a:prstGeom>
            <a:noFill/>
          </p:spPr>
        </p:pic>
        <p:pic>
          <p:nvPicPr>
            <p:cNvPr id="85" name="Picture 84">
              <a:extLst>
                <a:ext uri="{FF2B5EF4-FFF2-40B4-BE49-F238E27FC236}">
                  <a16:creationId xmlns:a16="http://schemas.microsoft.com/office/drawing/2014/main" id="{CA11C6EE-6427-614C-89B0-5D846FEC8B36}"/>
                </a:ext>
              </a:extLst>
            </p:cNvPr>
            <p:cNvPicPr>
              <a:picLocks noChangeAspect="1"/>
            </p:cNvPicPr>
            <p:nvPr/>
          </p:nvPicPr>
          <p:blipFill>
            <a:blip r:embed="rId4">
              <a:duotone>
                <a:schemeClr val="accent4">
                  <a:shade val="45000"/>
                  <a:satMod val="135000"/>
                </a:schemeClr>
                <a:prstClr val="white"/>
              </a:duotone>
            </a:blip>
            <a:stretch>
              <a:fillRect/>
            </a:stretch>
          </p:blipFill>
          <p:spPr>
            <a:xfrm>
              <a:off x="7408513" y="3378413"/>
              <a:ext cx="621649" cy="420624"/>
            </a:xfrm>
            <a:prstGeom prst="rect">
              <a:avLst/>
            </a:prstGeom>
            <a:noFill/>
          </p:spPr>
        </p:pic>
        <p:pic>
          <p:nvPicPr>
            <p:cNvPr id="86" name="Picture 85">
              <a:extLst>
                <a:ext uri="{FF2B5EF4-FFF2-40B4-BE49-F238E27FC236}">
                  <a16:creationId xmlns:a16="http://schemas.microsoft.com/office/drawing/2014/main" id="{A69B09CD-D4C3-AD42-B20C-9B05C37C7F30}"/>
                </a:ext>
              </a:extLst>
            </p:cNvPr>
            <p:cNvPicPr>
              <a:picLocks noChangeAspect="1"/>
            </p:cNvPicPr>
            <p:nvPr/>
          </p:nvPicPr>
          <p:blipFill>
            <a:blip r:embed="rId4">
              <a:duotone>
                <a:schemeClr val="accent4">
                  <a:shade val="45000"/>
                  <a:satMod val="135000"/>
                </a:schemeClr>
                <a:prstClr val="white"/>
              </a:duotone>
            </a:blip>
            <a:stretch>
              <a:fillRect/>
            </a:stretch>
          </p:blipFill>
          <p:spPr>
            <a:xfrm rot="10030882" flipV="1">
              <a:off x="8239194" y="4500426"/>
              <a:ext cx="621648" cy="420624"/>
            </a:xfrm>
            <a:prstGeom prst="rect">
              <a:avLst/>
            </a:prstGeom>
            <a:noFill/>
          </p:spPr>
        </p:pic>
        <p:pic>
          <p:nvPicPr>
            <p:cNvPr id="87" name="Picture 86">
              <a:extLst>
                <a:ext uri="{FF2B5EF4-FFF2-40B4-BE49-F238E27FC236}">
                  <a16:creationId xmlns:a16="http://schemas.microsoft.com/office/drawing/2014/main" id="{15D27938-D395-5249-9FED-FD9B677681AE}"/>
                </a:ext>
              </a:extLst>
            </p:cNvPr>
            <p:cNvPicPr>
              <a:picLocks noChangeAspect="1"/>
            </p:cNvPicPr>
            <p:nvPr/>
          </p:nvPicPr>
          <p:blipFill>
            <a:blip r:embed="rId4">
              <a:duotone>
                <a:schemeClr val="accent4">
                  <a:shade val="45000"/>
                  <a:satMod val="135000"/>
                </a:schemeClr>
                <a:prstClr val="white"/>
              </a:duotone>
            </a:blip>
            <a:stretch>
              <a:fillRect/>
            </a:stretch>
          </p:blipFill>
          <p:spPr>
            <a:xfrm rot="6049971">
              <a:off x="8634445" y="4186918"/>
              <a:ext cx="621649" cy="420624"/>
            </a:xfrm>
            <a:prstGeom prst="rect">
              <a:avLst/>
            </a:prstGeom>
            <a:noFill/>
          </p:spPr>
        </p:pic>
        <p:pic>
          <p:nvPicPr>
            <p:cNvPr id="88" name="Picture 87">
              <a:extLst>
                <a:ext uri="{FF2B5EF4-FFF2-40B4-BE49-F238E27FC236}">
                  <a16:creationId xmlns:a16="http://schemas.microsoft.com/office/drawing/2014/main" id="{C281D54B-2EA8-0048-AAD2-8CE35B1FA8A8}"/>
                </a:ext>
              </a:extLst>
            </p:cNvPr>
            <p:cNvPicPr>
              <a:picLocks noChangeAspect="1"/>
            </p:cNvPicPr>
            <p:nvPr/>
          </p:nvPicPr>
          <p:blipFill>
            <a:blip r:embed="rId4">
              <a:duotone>
                <a:schemeClr val="accent4">
                  <a:shade val="45000"/>
                  <a:satMod val="135000"/>
                </a:schemeClr>
                <a:prstClr val="white"/>
              </a:duotone>
            </a:blip>
            <a:stretch>
              <a:fillRect/>
            </a:stretch>
          </p:blipFill>
          <p:spPr>
            <a:xfrm rot="2732972">
              <a:off x="8503149" y="3703174"/>
              <a:ext cx="621649" cy="420624"/>
            </a:xfrm>
            <a:prstGeom prst="rect">
              <a:avLst/>
            </a:prstGeom>
            <a:noFill/>
          </p:spPr>
        </p:pic>
        <p:pic>
          <p:nvPicPr>
            <p:cNvPr id="89" name="Picture 88">
              <a:extLst>
                <a:ext uri="{FF2B5EF4-FFF2-40B4-BE49-F238E27FC236}">
                  <a16:creationId xmlns:a16="http://schemas.microsoft.com/office/drawing/2014/main" id="{D23956C3-78B1-0C4D-B261-A5989BFF8F7D}"/>
                </a:ext>
              </a:extLst>
            </p:cNvPr>
            <p:cNvPicPr>
              <a:picLocks noChangeAspect="1"/>
            </p:cNvPicPr>
            <p:nvPr/>
          </p:nvPicPr>
          <p:blipFill>
            <a:blip r:embed="rId4">
              <a:duotone>
                <a:schemeClr val="accent4">
                  <a:shade val="45000"/>
                  <a:satMod val="135000"/>
                </a:schemeClr>
                <a:prstClr val="white"/>
              </a:duotone>
            </a:blip>
            <a:stretch>
              <a:fillRect/>
            </a:stretch>
          </p:blipFill>
          <p:spPr>
            <a:xfrm rot="1522936">
              <a:off x="8058638" y="3360368"/>
              <a:ext cx="621649" cy="420624"/>
            </a:xfrm>
            <a:prstGeom prst="rect">
              <a:avLst/>
            </a:prstGeom>
            <a:noFill/>
          </p:spPr>
        </p:pic>
        <p:pic>
          <p:nvPicPr>
            <p:cNvPr id="90" name="Picture 89">
              <a:extLst>
                <a:ext uri="{FF2B5EF4-FFF2-40B4-BE49-F238E27FC236}">
                  <a16:creationId xmlns:a16="http://schemas.microsoft.com/office/drawing/2014/main" id="{259AD991-5167-8740-8CAE-047218D44749}"/>
                </a:ext>
              </a:extLst>
            </p:cNvPr>
            <p:cNvPicPr>
              <a:picLocks noChangeAspect="1"/>
            </p:cNvPicPr>
            <p:nvPr/>
          </p:nvPicPr>
          <p:blipFill>
            <a:blip r:embed="rId4">
              <a:duotone>
                <a:schemeClr val="accent4">
                  <a:shade val="45000"/>
                  <a:satMod val="135000"/>
                </a:schemeClr>
                <a:prstClr val="white"/>
              </a:duotone>
            </a:blip>
            <a:stretch>
              <a:fillRect/>
            </a:stretch>
          </p:blipFill>
          <p:spPr>
            <a:xfrm rot="10620913" flipV="1">
              <a:off x="7708901" y="4509797"/>
              <a:ext cx="621648" cy="420624"/>
            </a:xfrm>
            <a:prstGeom prst="rect">
              <a:avLst/>
            </a:prstGeom>
            <a:noFill/>
          </p:spPr>
        </p:pic>
        <p:pic>
          <p:nvPicPr>
            <p:cNvPr id="91" name="Picture 90">
              <a:extLst>
                <a:ext uri="{FF2B5EF4-FFF2-40B4-BE49-F238E27FC236}">
                  <a16:creationId xmlns:a16="http://schemas.microsoft.com/office/drawing/2014/main" id="{C080288C-3396-B549-A029-0420DED6D540}"/>
                </a:ext>
              </a:extLst>
            </p:cNvPr>
            <p:cNvPicPr>
              <a:picLocks noChangeAspect="1"/>
            </p:cNvPicPr>
            <p:nvPr/>
          </p:nvPicPr>
          <p:blipFill>
            <a:blip r:embed="rId4">
              <a:duotone>
                <a:schemeClr val="accent4">
                  <a:shade val="45000"/>
                  <a:satMod val="135000"/>
                </a:schemeClr>
                <a:prstClr val="white"/>
              </a:duotone>
            </a:blip>
            <a:stretch>
              <a:fillRect/>
            </a:stretch>
          </p:blipFill>
          <p:spPr>
            <a:xfrm rot="12445599" flipV="1">
              <a:off x="7223076" y="4431546"/>
              <a:ext cx="621648" cy="420624"/>
            </a:xfrm>
            <a:prstGeom prst="rect">
              <a:avLst/>
            </a:prstGeom>
            <a:noFill/>
          </p:spPr>
        </p:pic>
        <p:pic>
          <p:nvPicPr>
            <p:cNvPr id="92" name="Picture 91">
              <a:extLst>
                <a:ext uri="{FF2B5EF4-FFF2-40B4-BE49-F238E27FC236}">
                  <a16:creationId xmlns:a16="http://schemas.microsoft.com/office/drawing/2014/main" id="{8410CE0F-55EC-834F-8315-77F6ACFFC11F}"/>
                </a:ext>
              </a:extLst>
            </p:cNvPr>
            <p:cNvPicPr>
              <a:picLocks noChangeAspect="1"/>
            </p:cNvPicPr>
            <p:nvPr/>
          </p:nvPicPr>
          <p:blipFill>
            <a:blip r:embed="rId4">
              <a:duotone>
                <a:schemeClr val="accent4">
                  <a:shade val="45000"/>
                  <a:satMod val="135000"/>
                </a:schemeClr>
                <a:prstClr val="white"/>
              </a:duotone>
            </a:blip>
            <a:stretch>
              <a:fillRect/>
            </a:stretch>
          </p:blipFill>
          <p:spPr>
            <a:xfrm rot="14493170" flipV="1">
              <a:off x="6796136" y="4026441"/>
              <a:ext cx="621648" cy="420624"/>
            </a:xfrm>
            <a:prstGeom prst="rect">
              <a:avLst/>
            </a:prstGeom>
            <a:noFill/>
          </p:spPr>
        </p:pic>
        <p:pic>
          <p:nvPicPr>
            <p:cNvPr id="93" name="Picture 92">
              <a:extLst>
                <a:ext uri="{FF2B5EF4-FFF2-40B4-BE49-F238E27FC236}">
                  <a16:creationId xmlns:a16="http://schemas.microsoft.com/office/drawing/2014/main" id="{FFBA009D-B4E5-4F40-9F0A-46096967A236}"/>
                </a:ext>
              </a:extLst>
            </p:cNvPr>
            <p:cNvPicPr>
              <a:picLocks noChangeAspect="1"/>
            </p:cNvPicPr>
            <p:nvPr/>
          </p:nvPicPr>
          <p:blipFill>
            <a:blip r:embed="rId4">
              <a:duotone>
                <a:schemeClr val="accent5">
                  <a:shade val="45000"/>
                  <a:satMod val="135000"/>
                </a:schemeClr>
                <a:prstClr val="white"/>
              </a:duotone>
            </a:blip>
            <a:stretch>
              <a:fillRect/>
            </a:stretch>
          </p:blipFill>
          <p:spPr>
            <a:xfrm rot="20135619">
              <a:off x="8861203" y="4668061"/>
              <a:ext cx="621649" cy="420624"/>
            </a:xfrm>
            <a:prstGeom prst="rect">
              <a:avLst/>
            </a:prstGeom>
            <a:noFill/>
          </p:spPr>
        </p:pic>
        <p:pic>
          <p:nvPicPr>
            <p:cNvPr id="94" name="Picture 93">
              <a:extLst>
                <a:ext uri="{FF2B5EF4-FFF2-40B4-BE49-F238E27FC236}">
                  <a16:creationId xmlns:a16="http://schemas.microsoft.com/office/drawing/2014/main" id="{C91112CB-4814-D141-B82D-58108663716C}"/>
                </a:ext>
              </a:extLst>
            </p:cNvPr>
            <p:cNvPicPr>
              <a:picLocks noChangeAspect="1"/>
            </p:cNvPicPr>
            <p:nvPr/>
          </p:nvPicPr>
          <p:blipFill>
            <a:blip r:embed="rId4">
              <a:duotone>
                <a:schemeClr val="accent5">
                  <a:shade val="45000"/>
                  <a:satMod val="135000"/>
                </a:schemeClr>
                <a:prstClr val="white"/>
              </a:duotone>
            </a:blip>
            <a:stretch>
              <a:fillRect/>
            </a:stretch>
          </p:blipFill>
          <p:spPr>
            <a:xfrm>
              <a:off x="9458987" y="4495984"/>
              <a:ext cx="621649" cy="420624"/>
            </a:xfrm>
            <a:prstGeom prst="rect">
              <a:avLst/>
            </a:prstGeom>
            <a:noFill/>
          </p:spPr>
        </p:pic>
        <p:pic>
          <p:nvPicPr>
            <p:cNvPr id="95" name="Picture 94">
              <a:extLst>
                <a:ext uri="{FF2B5EF4-FFF2-40B4-BE49-F238E27FC236}">
                  <a16:creationId xmlns:a16="http://schemas.microsoft.com/office/drawing/2014/main" id="{05208E56-ACE4-0D41-A272-9464247EBB07}"/>
                </a:ext>
              </a:extLst>
            </p:cNvPr>
            <p:cNvPicPr>
              <a:picLocks noChangeAspect="1"/>
            </p:cNvPicPr>
            <p:nvPr/>
          </p:nvPicPr>
          <p:blipFill>
            <a:blip r:embed="rId4">
              <a:duotone>
                <a:schemeClr val="accent5">
                  <a:shade val="45000"/>
                  <a:satMod val="135000"/>
                </a:schemeClr>
                <a:prstClr val="white"/>
              </a:duotone>
            </a:blip>
            <a:stretch>
              <a:fillRect/>
            </a:stretch>
          </p:blipFill>
          <p:spPr>
            <a:xfrm rot="10030882" flipV="1">
              <a:off x="10333736" y="5706133"/>
              <a:ext cx="621648" cy="420624"/>
            </a:xfrm>
            <a:prstGeom prst="rect">
              <a:avLst/>
            </a:prstGeom>
            <a:noFill/>
          </p:spPr>
        </p:pic>
        <p:pic>
          <p:nvPicPr>
            <p:cNvPr id="96" name="Picture 95">
              <a:extLst>
                <a:ext uri="{FF2B5EF4-FFF2-40B4-BE49-F238E27FC236}">
                  <a16:creationId xmlns:a16="http://schemas.microsoft.com/office/drawing/2014/main" id="{D2DD25CD-E705-2845-826E-BBEB181E1C16}"/>
                </a:ext>
              </a:extLst>
            </p:cNvPr>
            <p:cNvPicPr>
              <a:picLocks noChangeAspect="1"/>
            </p:cNvPicPr>
            <p:nvPr/>
          </p:nvPicPr>
          <p:blipFill>
            <a:blip r:embed="rId4">
              <a:duotone>
                <a:schemeClr val="accent5">
                  <a:shade val="45000"/>
                  <a:satMod val="135000"/>
                </a:schemeClr>
                <a:prstClr val="white"/>
              </a:duotone>
            </a:blip>
            <a:stretch>
              <a:fillRect/>
            </a:stretch>
          </p:blipFill>
          <p:spPr>
            <a:xfrm rot="6049971">
              <a:off x="10684919" y="5304489"/>
              <a:ext cx="621649" cy="420624"/>
            </a:xfrm>
            <a:prstGeom prst="rect">
              <a:avLst/>
            </a:prstGeom>
            <a:noFill/>
          </p:spPr>
        </p:pic>
        <p:pic>
          <p:nvPicPr>
            <p:cNvPr id="97" name="Picture 96">
              <a:extLst>
                <a:ext uri="{FF2B5EF4-FFF2-40B4-BE49-F238E27FC236}">
                  <a16:creationId xmlns:a16="http://schemas.microsoft.com/office/drawing/2014/main" id="{32148E7E-5805-7F4D-8D9C-9AFF14F98B97}"/>
                </a:ext>
              </a:extLst>
            </p:cNvPr>
            <p:cNvPicPr>
              <a:picLocks noChangeAspect="1"/>
            </p:cNvPicPr>
            <p:nvPr/>
          </p:nvPicPr>
          <p:blipFill>
            <a:blip r:embed="rId4">
              <a:duotone>
                <a:schemeClr val="accent5">
                  <a:shade val="45000"/>
                  <a:satMod val="135000"/>
                </a:schemeClr>
                <a:prstClr val="white"/>
              </a:duotone>
            </a:blip>
            <a:stretch>
              <a:fillRect/>
            </a:stretch>
          </p:blipFill>
          <p:spPr>
            <a:xfrm rot="2732972">
              <a:off x="10553623" y="4820745"/>
              <a:ext cx="621649" cy="420624"/>
            </a:xfrm>
            <a:prstGeom prst="rect">
              <a:avLst/>
            </a:prstGeom>
            <a:noFill/>
          </p:spPr>
        </p:pic>
        <p:pic>
          <p:nvPicPr>
            <p:cNvPr id="98" name="Picture 97">
              <a:extLst>
                <a:ext uri="{FF2B5EF4-FFF2-40B4-BE49-F238E27FC236}">
                  <a16:creationId xmlns:a16="http://schemas.microsoft.com/office/drawing/2014/main" id="{76D7D83F-4541-1342-8120-0FEC2299BF63}"/>
                </a:ext>
              </a:extLst>
            </p:cNvPr>
            <p:cNvPicPr>
              <a:picLocks noChangeAspect="1"/>
            </p:cNvPicPr>
            <p:nvPr/>
          </p:nvPicPr>
          <p:blipFill>
            <a:blip r:embed="rId4">
              <a:duotone>
                <a:schemeClr val="accent5">
                  <a:shade val="45000"/>
                  <a:satMod val="135000"/>
                </a:schemeClr>
                <a:prstClr val="white"/>
              </a:duotone>
            </a:blip>
            <a:stretch>
              <a:fillRect/>
            </a:stretch>
          </p:blipFill>
          <p:spPr>
            <a:xfrm rot="1522936">
              <a:off x="10109112" y="4477939"/>
              <a:ext cx="621649" cy="420624"/>
            </a:xfrm>
            <a:prstGeom prst="rect">
              <a:avLst/>
            </a:prstGeom>
            <a:noFill/>
          </p:spPr>
        </p:pic>
        <p:pic>
          <p:nvPicPr>
            <p:cNvPr id="99" name="Picture 98">
              <a:extLst>
                <a:ext uri="{FF2B5EF4-FFF2-40B4-BE49-F238E27FC236}">
                  <a16:creationId xmlns:a16="http://schemas.microsoft.com/office/drawing/2014/main" id="{F361AE18-F17D-444F-9B28-F40C3CC2B33B}"/>
                </a:ext>
              </a:extLst>
            </p:cNvPr>
            <p:cNvPicPr>
              <a:picLocks noChangeAspect="1"/>
            </p:cNvPicPr>
            <p:nvPr/>
          </p:nvPicPr>
          <p:blipFill>
            <a:blip r:embed="rId4">
              <a:duotone>
                <a:schemeClr val="accent5">
                  <a:shade val="45000"/>
                  <a:satMod val="135000"/>
                </a:schemeClr>
                <a:prstClr val="white"/>
              </a:duotone>
            </a:blip>
            <a:stretch>
              <a:fillRect/>
            </a:stretch>
          </p:blipFill>
          <p:spPr>
            <a:xfrm rot="10620913" flipV="1">
              <a:off x="9759375" y="5715504"/>
              <a:ext cx="621648" cy="420624"/>
            </a:xfrm>
            <a:prstGeom prst="rect">
              <a:avLst/>
            </a:prstGeom>
            <a:noFill/>
          </p:spPr>
        </p:pic>
        <p:pic>
          <p:nvPicPr>
            <p:cNvPr id="100" name="Picture 99">
              <a:extLst>
                <a:ext uri="{FF2B5EF4-FFF2-40B4-BE49-F238E27FC236}">
                  <a16:creationId xmlns:a16="http://schemas.microsoft.com/office/drawing/2014/main" id="{A7FD2BA7-00F3-3B4C-BFE6-2BF8B60BA627}"/>
                </a:ext>
              </a:extLst>
            </p:cNvPr>
            <p:cNvPicPr>
              <a:picLocks noChangeAspect="1"/>
            </p:cNvPicPr>
            <p:nvPr/>
          </p:nvPicPr>
          <p:blipFill>
            <a:blip r:embed="rId4">
              <a:duotone>
                <a:schemeClr val="accent5">
                  <a:shade val="45000"/>
                  <a:satMod val="135000"/>
                </a:schemeClr>
                <a:prstClr val="white"/>
              </a:duotone>
            </a:blip>
            <a:stretch>
              <a:fillRect/>
            </a:stretch>
          </p:blipFill>
          <p:spPr>
            <a:xfrm rot="12445599" flipV="1">
              <a:off x="9273550" y="5549117"/>
              <a:ext cx="621648" cy="420624"/>
            </a:xfrm>
            <a:prstGeom prst="rect">
              <a:avLst/>
            </a:prstGeom>
            <a:noFill/>
          </p:spPr>
        </p:pic>
        <p:pic>
          <p:nvPicPr>
            <p:cNvPr id="101" name="Picture 100">
              <a:extLst>
                <a:ext uri="{FF2B5EF4-FFF2-40B4-BE49-F238E27FC236}">
                  <a16:creationId xmlns:a16="http://schemas.microsoft.com/office/drawing/2014/main" id="{88A0CF20-2FFB-334D-BB34-411591CCC576}"/>
                </a:ext>
              </a:extLst>
            </p:cNvPr>
            <p:cNvPicPr>
              <a:picLocks noChangeAspect="1"/>
            </p:cNvPicPr>
            <p:nvPr/>
          </p:nvPicPr>
          <p:blipFill>
            <a:blip r:embed="rId4">
              <a:duotone>
                <a:schemeClr val="accent5">
                  <a:shade val="45000"/>
                  <a:satMod val="135000"/>
                </a:schemeClr>
                <a:prstClr val="white"/>
              </a:duotone>
            </a:blip>
            <a:stretch>
              <a:fillRect/>
            </a:stretch>
          </p:blipFill>
          <p:spPr>
            <a:xfrm rot="14493170" flipV="1">
              <a:off x="8846610" y="5144012"/>
              <a:ext cx="621648" cy="420624"/>
            </a:xfrm>
            <a:prstGeom prst="rect">
              <a:avLst/>
            </a:prstGeom>
            <a:noFill/>
          </p:spPr>
        </p:pic>
        <p:pic>
          <p:nvPicPr>
            <p:cNvPr id="102" name="Picture 101">
              <a:extLst>
                <a:ext uri="{FF2B5EF4-FFF2-40B4-BE49-F238E27FC236}">
                  <a16:creationId xmlns:a16="http://schemas.microsoft.com/office/drawing/2014/main" id="{C572AD3D-363E-BB45-A6D6-EF6409BAC433}"/>
                </a:ext>
              </a:extLst>
            </p:cNvPr>
            <p:cNvPicPr>
              <a:picLocks noChangeAspect="1"/>
            </p:cNvPicPr>
            <p:nvPr/>
          </p:nvPicPr>
          <p:blipFill>
            <a:blip r:embed="rId4">
              <a:duotone>
                <a:prstClr val="black"/>
                <a:schemeClr val="accent2">
                  <a:tint val="45000"/>
                  <a:satMod val="400000"/>
                </a:schemeClr>
              </a:duotone>
            </a:blip>
            <a:stretch>
              <a:fillRect/>
            </a:stretch>
          </p:blipFill>
          <p:spPr>
            <a:xfrm rot="20135619">
              <a:off x="6513844" y="5491776"/>
              <a:ext cx="621649" cy="420624"/>
            </a:xfrm>
            <a:prstGeom prst="rect">
              <a:avLst/>
            </a:prstGeom>
            <a:noFill/>
          </p:spPr>
        </p:pic>
        <p:pic>
          <p:nvPicPr>
            <p:cNvPr id="103" name="Picture 102">
              <a:extLst>
                <a:ext uri="{FF2B5EF4-FFF2-40B4-BE49-F238E27FC236}">
                  <a16:creationId xmlns:a16="http://schemas.microsoft.com/office/drawing/2014/main" id="{B2E983A5-EB7A-8249-99DD-3BC8E2838396}"/>
                </a:ext>
              </a:extLst>
            </p:cNvPr>
            <p:cNvPicPr>
              <a:picLocks noChangeAspect="1"/>
            </p:cNvPicPr>
            <p:nvPr/>
          </p:nvPicPr>
          <p:blipFill>
            <a:blip r:embed="rId4">
              <a:duotone>
                <a:prstClr val="black"/>
                <a:schemeClr val="accent2">
                  <a:tint val="45000"/>
                  <a:satMod val="400000"/>
                </a:schemeClr>
              </a:duotone>
            </a:blip>
            <a:stretch>
              <a:fillRect/>
            </a:stretch>
          </p:blipFill>
          <p:spPr>
            <a:xfrm>
              <a:off x="6869856" y="5263055"/>
              <a:ext cx="621649" cy="420624"/>
            </a:xfrm>
            <a:prstGeom prst="rect">
              <a:avLst/>
            </a:prstGeom>
            <a:noFill/>
          </p:spPr>
        </p:pic>
        <p:pic>
          <p:nvPicPr>
            <p:cNvPr id="104" name="Picture 103">
              <a:extLst>
                <a:ext uri="{FF2B5EF4-FFF2-40B4-BE49-F238E27FC236}">
                  <a16:creationId xmlns:a16="http://schemas.microsoft.com/office/drawing/2014/main" id="{53F1BC26-AAA7-314D-AECB-7C627309582E}"/>
                </a:ext>
              </a:extLst>
            </p:cNvPr>
            <p:cNvPicPr>
              <a:picLocks noChangeAspect="1"/>
            </p:cNvPicPr>
            <p:nvPr/>
          </p:nvPicPr>
          <p:blipFill>
            <a:blip r:embed="rId4">
              <a:duotone>
                <a:prstClr val="black"/>
                <a:schemeClr val="accent2">
                  <a:tint val="45000"/>
                  <a:satMod val="400000"/>
                </a:schemeClr>
              </a:duotone>
            </a:blip>
            <a:stretch>
              <a:fillRect/>
            </a:stretch>
          </p:blipFill>
          <p:spPr>
            <a:xfrm rot="3201269">
              <a:off x="7353488" y="5335979"/>
              <a:ext cx="621649" cy="420624"/>
            </a:xfrm>
            <a:prstGeom prst="rect">
              <a:avLst/>
            </a:prstGeom>
            <a:noFill/>
          </p:spPr>
        </p:pic>
        <p:pic>
          <p:nvPicPr>
            <p:cNvPr id="105" name="Picture 104">
              <a:extLst>
                <a:ext uri="{FF2B5EF4-FFF2-40B4-BE49-F238E27FC236}">
                  <a16:creationId xmlns:a16="http://schemas.microsoft.com/office/drawing/2014/main" id="{2834772C-4654-1841-B3FA-8A4BD58734AA}"/>
                </a:ext>
              </a:extLst>
            </p:cNvPr>
            <p:cNvPicPr>
              <a:picLocks noChangeAspect="1"/>
            </p:cNvPicPr>
            <p:nvPr/>
          </p:nvPicPr>
          <p:blipFill>
            <a:blip r:embed="rId4">
              <a:duotone>
                <a:prstClr val="black"/>
                <a:schemeClr val="accent2">
                  <a:tint val="45000"/>
                  <a:satMod val="400000"/>
                </a:schemeClr>
              </a:duotone>
            </a:blip>
            <a:stretch>
              <a:fillRect/>
            </a:stretch>
          </p:blipFill>
          <p:spPr>
            <a:xfrm rot="11006661" flipV="1">
              <a:off x="6990590" y="6098256"/>
              <a:ext cx="621648" cy="420624"/>
            </a:xfrm>
            <a:prstGeom prst="rect">
              <a:avLst/>
            </a:prstGeom>
            <a:noFill/>
          </p:spPr>
        </p:pic>
        <p:pic>
          <p:nvPicPr>
            <p:cNvPr id="106" name="Picture 105">
              <a:extLst>
                <a:ext uri="{FF2B5EF4-FFF2-40B4-BE49-F238E27FC236}">
                  <a16:creationId xmlns:a16="http://schemas.microsoft.com/office/drawing/2014/main" id="{37B3B41D-4A78-0F48-A81E-3D9ABB74CD36}"/>
                </a:ext>
              </a:extLst>
            </p:cNvPr>
            <p:cNvPicPr>
              <a:picLocks noChangeAspect="1"/>
            </p:cNvPicPr>
            <p:nvPr/>
          </p:nvPicPr>
          <p:blipFill>
            <a:blip r:embed="rId4">
              <a:duotone>
                <a:prstClr val="black"/>
                <a:schemeClr val="accent2">
                  <a:tint val="45000"/>
                  <a:satMod val="400000"/>
                </a:schemeClr>
              </a:duotone>
            </a:blip>
            <a:stretch>
              <a:fillRect/>
            </a:stretch>
          </p:blipFill>
          <p:spPr>
            <a:xfrm rot="14493170" flipV="1">
              <a:off x="6498088" y="5892378"/>
              <a:ext cx="621648" cy="420624"/>
            </a:xfrm>
            <a:prstGeom prst="rect">
              <a:avLst/>
            </a:prstGeom>
            <a:noFill/>
          </p:spPr>
        </p:pic>
        <p:pic>
          <p:nvPicPr>
            <p:cNvPr id="107" name="Picture 106">
              <a:extLst>
                <a:ext uri="{FF2B5EF4-FFF2-40B4-BE49-F238E27FC236}">
                  <a16:creationId xmlns:a16="http://schemas.microsoft.com/office/drawing/2014/main" id="{A88E0FC8-6455-0042-8150-96963E8BC4ED}"/>
                </a:ext>
              </a:extLst>
            </p:cNvPr>
            <p:cNvPicPr>
              <a:picLocks noChangeAspect="1"/>
            </p:cNvPicPr>
            <p:nvPr/>
          </p:nvPicPr>
          <p:blipFill>
            <a:blip r:embed="rId4">
              <a:duotone>
                <a:prstClr val="black"/>
                <a:schemeClr val="accent2">
                  <a:tint val="45000"/>
                  <a:satMod val="400000"/>
                </a:schemeClr>
              </a:duotone>
            </a:blip>
            <a:stretch>
              <a:fillRect/>
            </a:stretch>
          </p:blipFill>
          <p:spPr>
            <a:xfrm rot="8088374" flipV="1">
              <a:off x="7395868" y="5869649"/>
              <a:ext cx="621648" cy="420624"/>
            </a:xfrm>
            <a:prstGeom prst="rect">
              <a:avLst/>
            </a:prstGeom>
            <a:noFill/>
          </p:spPr>
        </p:pic>
        <p:sp>
          <p:nvSpPr>
            <p:cNvPr id="108" name="Rectangle 107">
              <a:extLst>
                <a:ext uri="{FF2B5EF4-FFF2-40B4-BE49-F238E27FC236}">
                  <a16:creationId xmlns:a16="http://schemas.microsoft.com/office/drawing/2014/main" id="{775D9FCD-7E6A-184E-9EEA-F3BEA4C4942E}"/>
                </a:ext>
              </a:extLst>
            </p:cNvPr>
            <p:cNvSpPr/>
            <p:nvPr/>
          </p:nvSpPr>
          <p:spPr>
            <a:xfrm>
              <a:off x="6538941" y="3350781"/>
              <a:ext cx="4797806" cy="34067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9" name="Straight Connector 108">
              <a:extLst>
                <a:ext uri="{FF2B5EF4-FFF2-40B4-BE49-F238E27FC236}">
                  <a16:creationId xmlns:a16="http://schemas.microsoft.com/office/drawing/2014/main" id="{7A60497F-3F62-B34E-9B08-AA40ACF9B7B7}"/>
                </a:ext>
              </a:extLst>
            </p:cNvPr>
            <p:cNvCxnSpPr>
              <a:cxnSpLocks/>
            </p:cNvCxnSpPr>
            <p:nvPr/>
          </p:nvCxnSpPr>
          <p:spPr>
            <a:xfrm flipH="1" flipV="1">
              <a:off x="3718127" y="4976872"/>
              <a:ext cx="4374614" cy="9724"/>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8DCCD26-0321-0C40-81FA-BBC1A15043F0}"/>
                </a:ext>
              </a:extLst>
            </p:cNvPr>
            <p:cNvCxnSpPr/>
            <p:nvPr/>
          </p:nvCxnSpPr>
          <p:spPr>
            <a:xfrm>
              <a:off x="8092741" y="3532201"/>
              <a:ext cx="0" cy="2908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54A1A073-58D5-0C47-9958-A2BC3A415110}"/>
                </a:ext>
              </a:extLst>
            </p:cNvPr>
            <p:cNvSpPr txBox="1"/>
            <p:nvPr/>
          </p:nvSpPr>
          <p:spPr>
            <a:xfrm>
              <a:off x="9691883" y="4932644"/>
              <a:ext cx="725417" cy="646331"/>
            </a:xfrm>
            <a:prstGeom prst="rect">
              <a:avLst/>
            </a:prstGeom>
            <a:noFill/>
          </p:spPr>
          <p:txBody>
            <a:bodyPr wrap="square" rtlCol="0">
              <a:spAutoFit/>
            </a:bodyPr>
            <a:lstStyle/>
            <a:p>
              <a:pPr algn="ctr"/>
              <a:r>
                <a:rPr lang="en-CA" b="1" dirty="0"/>
                <a:t>HIGH SEAS</a:t>
              </a:r>
            </a:p>
          </p:txBody>
        </p:sp>
        <p:sp>
          <p:nvSpPr>
            <p:cNvPr id="112" name="Rectangle 111">
              <a:extLst>
                <a:ext uri="{FF2B5EF4-FFF2-40B4-BE49-F238E27FC236}">
                  <a16:creationId xmlns:a16="http://schemas.microsoft.com/office/drawing/2014/main" id="{438B5E5D-AD19-CE4F-A986-DF567485E3C6}"/>
                </a:ext>
              </a:extLst>
            </p:cNvPr>
            <p:cNvSpPr/>
            <p:nvPr/>
          </p:nvSpPr>
          <p:spPr>
            <a:xfrm>
              <a:off x="42999" y="4398938"/>
              <a:ext cx="3328258" cy="2145044"/>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2517088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208" y="365125"/>
            <a:ext cx="10865958" cy="1325563"/>
          </a:xfrm>
        </p:spPr>
        <p:txBody>
          <a:bodyPr>
            <a:normAutofit fontScale="90000"/>
          </a:bodyPr>
          <a:lstStyle/>
          <a:p>
            <a:r>
              <a:rPr lang="en-CA" dirty="0"/>
              <a:t>Understand the implications of climate change for the management of transboundary fish stocks</a:t>
            </a:r>
          </a:p>
        </p:txBody>
      </p:sp>
      <p:sp>
        <p:nvSpPr>
          <p:cNvPr id="3" name="Content Placeholder 2"/>
          <p:cNvSpPr>
            <a:spLocks noGrp="1"/>
          </p:cNvSpPr>
          <p:nvPr>
            <p:ph sz="half" idx="1"/>
          </p:nvPr>
        </p:nvSpPr>
        <p:spPr>
          <a:xfrm>
            <a:off x="838200" y="1825625"/>
            <a:ext cx="5181600" cy="2582746"/>
          </a:xfrm>
        </p:spPr>
        <p:txBody>
          <a:bodyPr/>
          <a:lstStyle/>
          <a:p>
            <a:r>
              <a:rPr lang="en-CA" dirty="0">
                <a:latin typeface="+mj-lt"/>
              </a:rPr>
              <a:t>Different types of species shift</a:t>
            </a:r>
          </a:p>
          <a:p>
            <a:r>
              <a:rPr lang="en-CA" dirty="0">
                <a:latin typeface="+mj-lt"/>
              </a:rPr>
              <a:t>Different management status</a:t>
            </a:r>
          </a:p>
          <a:p>
            <a:pPr lvl="1"/>
            <a:r>
              <a:rPr lang="en-CA" dirty="0">
                <a:latin typeface="+mj-lt"/>
              </a:rPr>
              <a:t>“Discreet” stocks today</a:t>
            </a:r>
          </a:p>
          <a:p>
            <a:pPr lvl="1"/>
            <a:r>
              <a:rPr lang="en-CA" dirty="0">
                <a:latin typeface="+mj-lt"/>
              </a:rPr>
              <a:t>Already co-managed</a:t>
            </a:r>
          </a:p>
          <a:p>
            <a:pPr lvl="1"/>
            <a:r>
              <a:rPr lang="en-CA" dirty="0">
                <a:latin typeface="+mj-lt"/>
              </a:rPr>
              <a:t>Already transboundary no-comanaged</a:t>
            </a:r>
          </a:p>
        </p:txBody>
      </p:sp>
      <p:sp>
        <p:nvSpPr>
          <p:cNvPr id="5" name="Slide Number Placeholder 4"/>
          <p:cNvSpPr>
            <a:spLocks noGrp="1"/>
          </p:cNvSpPr>
          <p:nvPr>
            <p:ph type="sldNum" sz="quarter" idx="12"/>
          </p:nvPr>
        </p:nvSpPr>
        <p:spPr/>
        <p:txBody>
          <a:bodyPr/>
          <a:lstStyle/>
          <a:p>
            <a:fld id="{C9F9EBB2-54FB-E544-90E9-03110A6FFC36}" type="slidenum">
              <a:rPr lang="en-CA" smtClean="0"/>
              <a:t>6</a:t>
            </a:fld>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952" y="1715591"/>
            <a:ext cx="6039883" cy="44613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158" y="6415884"/>
            <a:ext cx="444978" cy="422447"/>
          </a:xfrm>
          <a:prstGeom prst="rect">
            <a:avLst/>
          </a:prstGeom>
        </p:spPr>
      </p:pic>
      <p:sp>
        <p:nvSpPr>
          <p:cNvPr id="8" name="TextBox 7"/>
          <p:cNvSpPr txBox="1"/>
          <p:nvPr/>
        </p:nvSpPr>
        <p:spPr>
          <a:xfrm>
            <a:off x="9160567" y="6390879"/>
            <a:ext cx="2504008" cy="307777"/>
          </a:xfrm>
          <a:prstGeom prst="rect">
            <a:avLst/>
          </a:prstGeom>
          <a:noFill/>
        </p:spPr>
        <p:txBody>
          <a:bodyPr wrap="square" rtlCol="0">
            <a:spAutoFit/>
          </a:bodyPr>
          <a:lstStyle/>
          <a:p>
            <a:r>
              <a:rPr lang="en-CA" sz="1400" dirty="0">
                <a:latin typeface="+mj-lt"/>
              </a:rPr>
              <a:t>Link </a:t>
            </a:r>
            <a:r>
              <a:rPr lang="en-CA" sz="1400" i="1" dirty="0">
                <a:latin typeface="+mj-lt"/>
              </a:rPr>
              <a:t>et al</a:t>
            </a:r>
            <a:r>
              <a:rPr lang="en-CA" sz="1400" dirty="0">
                <a:latin typeface="+mj-lt"/>
              </a:rPr>
              <a:t> 2010 | </a:t>
            </a:r>
            <a:r>
              <a:rPr lang="en-CA" sz="1400" i="1" dirty="0">
                <a:latin typeface="+mj-lt"/>
              </a:rPr>
              <a:t>Fish Fish</a:t>
            </a:r>
            <a:endParaRPr lang="en-CA" sz="1400" dirty="0">
              <a:latin typeface="+mj-lt"/>
            </a:endParaRPr>
          </a:p>
        </p:txBody>
      </p:sp>
      <p:sp>
        <p:nvSpPr>
          <p:cNvPr id="11" name="TextBox 10"/>
          <p:cNvSpPr txBox="1"/>
          <p:nvPr/>
        </p:nvSpPr>
        <p:spPr>
          <a:xfrm>
            <a:off x="1232452" y="4834255"/>
            <a:ext cx="3978965" cy="1323439"/>
          </a:xfrm>
          <a:prstGeom prst="rect">
            <a:avLst/>
          </a:prstGeom>
          <a:noFill/>
          <a:ln>
            <a:solidFill>
              <a:schemeClr val="accent2"/>
            </a:solidFill>
          </a:ln>
        </p:spPr>
        <p:txBody>
          <a:bodyPr wrap="square" rtlCol="0">
            <a:spAutoFit/>
          </a:bodyPr>
          <a:lstStyle/>
          <a:p>
            <a:pPr algn="ctr"/>
            <a:r>
              <a:rPr lang="en-CA" sz="2000" i="1" dirty="0">
                <a:latin typeface="+mj-lt"/>
              </a:rPr>
              <a:t>These will all have consequences for fisheries management compromising the sustainability of shared (and non shared) stocks</a:t>
            </a:r>
          </a:p>
        </p:txBody>
      </p:sp>
      <p:grpSp>
        <p:nvGrpSpPr>
          <p:cNvPr id="24" name="Group 23"/>
          <p:cNvGrpSpPr/>
          <p:nvPr/>
        </p:nvGrpSpPr>
        <p:grpSpPr>
          <a:xfrm>
            <a:off x="0" y="5125"/>
            <a:ext cx="12200507" cy="360000"/>
            <a:chOff x="0" y="2921677"/>
            <a:chExt cx="12200507" cy="360000"/>
          </a:xfrm>
        </p:grpSpPr>
        <p:sp>
          <p:nvSpPr>
            <p:cNvPr id="25" name="Rectangle 24"/>
            <p:cNvSpPr/>
            <p:nvPr/>
          </p:nvSpPr>
          <p:spPr>
            <a:xfrm>
              <a:off x="0"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Climate Change</a:t>
              </a:r>
            </a:p>
          </p:txBody>
        </p:sp>
        <p:sp>
          <p:nvSpPr>
            <p:cNvPr id="26" name="Rectangle 25"/>
            <p:cNvSpPr/>
            <p:nvPr/>
          </p:nvSpPr>
          <p:spPr>
            <a:xfrm>
              <a:off x="1195755" y="2921677"/>
              <a:ext cx="148296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Transboundary fisheries</a:t>
              </a:r>
            </a:p>
          </p:txBody>
        </p:sp>
        <p:sp>
          <p:nvSpPr>
            <p:cNvPr id="27" name="Rectangle 26"/>
            <p:cNvSpPr/>
            <p:nvPr/>
          </p:nvSpPr>
          <p:spPr>
            <a:xfrm>
              <a:off x="3882225" y="2921677"/>
              <a:ext cx="1188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schemeClr>
                  </a:solidFill>
                </a:rPr>
                <a:t>Objective </a:t>
              </a:r>
              <a:r>
                <a:rPr lang="en-CA" sz="1200" dirty="0">
                  <a:solidFill>
                    <a:schemeClr val="accent1">
                      <a:lumMod val="50000"/>
                      <a:alpha val="50000"/>
                    </a:schemeClr>
                  </a:solidFill>
                </a:rPr>
                <a:t>and</a:t>
              </a:r>
              <a:r>
                <a:rPr lang="en-CA" sz="1200" dirty="0">
                  <a:solidFill>
                    <a:schemeClr val="accent1">
                      <a:lumMod val="50000"/>
                    </a:schemeClr>
                  </a:solidFill>
                </a:rPr>
                <a:t> </a:t>
              </a:r>
              <a:r>
                <a:rPr lang="en-CA" sz="1200" dirty="0">
                  <a:solidFill>
                    <a:schemeClr val="accent1">
                      <a:lumMod val="50000"/>
                      <a:alpha val="50000"/>
                    </a:schemeClr>
                  </a:solidFill>
                </a:rPr>
                <a:t>Framework</a:t>
              </a:r>
            </a:p>
          </p:txBody>
        </p:sp>
        <p:sp>
          <p:nvSpPr>
            <p:cNvPr id="28" name="Rectangle 27"/>
            <p:cNvSpPr/>
            <p:nvPr/>
          </p:nvSpPr>
          <p:spPr>
            <a:xfrm>
              <a:off x="5077980"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1</a:t>
              </a:r>
            </a:p>
          </p:txBody>
        </p:sp>
        <p:sp>
          <p:nvSpPr>
            <p:cNvPr id="29" name="Rectangle 28"/>
            <p:cNvSpPr/>
            <p:nvPr/>
          </p:nvSpPr>
          <p:spPr>
            <a:xfrm>
              <a:off x="6273735"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2</a:t>
              </a:r>
            </a:p>
          </p:txBody>
        </p:sp>
        <p:sp>
          <p:nvSpPr>
            <p:cNvPr id="30" name="Rectangle 29"/>
            <p:cNvSpPr/>
            <p:nvPr/>
          </p:nvSpPr>
          <p:spPr>
            <a:xfrm>
              <a:off x="7469490"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3</a:t>
              </a:r>
            </a:p>
          </p:txBody>
        </p:sp>
        <p:sp>
          <p:nvSpPr>
            <p:cNvPr id="31" name="Rectangle 30"/>
            <p:cNvSpPr/>
            <p:nvPr/>
          </p:nvSpPr>
          <p:spPr>
            <a:xfrm>
              <a:off x="8650497"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Chapter 4</a:t>
              </a:r>
            </a:p>
          </p:txBody>
        </p:sp>
        <p:sp>
          <p:nvSpPr>
            <p:cNvPr id="32" name="Rectangle 31"/>
            <p:cNvSpPr/>
            <p:nvPr/>
          </p:nvSpPr>
          <p:spPr>
            <a:xfrm>
              <a:off x="9831504"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Summary</a:t>
              </a:r>
            </a:p>
          </p:txBody>
        </p:sp>
        <p:sp>
          <p:nvSpPr>
            <p:cNvPr id="33" name="Rectangle 32"/>
            <p:cNvSpPr/>
            <p:nvPr/>
          </p:nvSpPr>
          <p:spPr>
            <a:xfrm>
              <a:off x="11012507"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References</a:t>
              </a:r>
            </a:p>
          </p:txBody>
        </p:sp>
        <p:sp>
          <p:nvSpPr>
            <p:cNvPr id="34" name="Rectangle 33"/>
            <p:cNvSpPr/>
            <p:nvPr/>
          </p:nvSpPr>
          <p:spPr>
            <a:xfrm>
              <a:off x="2686476" y="2921677"/>
              <a:ext cx="1188000" cy="360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accent1">
                      <a:lumMod val="50000"/>
                      <a:alpha val="50000"/>
                    </a:schemeClr>
                  </a:solidFill>
                </a:rPr>
                <a:t>Game theory</a:t>
              </a:r>
            </a:p>
          </p:txBody>
        </p:sp>
      </p:grpSp>
    </p:spTree>
    <p:extLst>
      <p:ext uri="{BB962C8B-B14F-4D97-AF65-F5344CB8AC3E}">
        <p14:creationId xmlns:p14="http://schemas.microsoft.com/office/powerpoint/2010/main" val="341375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4F2452-4AB8-D14E-92CF-9E4F590734BC}"/>
              </a:ext>
            </a:extLst>
          </p:cNvPr>
          <p:cNvPicPr>
            <a:picLocks noChangeAspect="1"/>
          </p:cNvPicPr>
          <p:nvPr/>
        </p:nvPicPr>
        <p:blipFill>
          <a:blip r:embed="rId3"/>
          <a:stretch>
            <a:fillRect/>
          </a:stretch>
        </p:blipFill>
        <p:spPr>
          <a:xfrm>
            <a:off x="1724431" y="946671"/>
            <a:ext cx="7445565" cy="5943600"/>
          </a:xfrm>
          <a:prstGeom prst="rect">
            <a:avLst/>
          </a:prstGeom>
        </p:spPr>
      </p:pic>
      <p:pic>
        <p:nvPicPr>
          <p:cNvPr id="6" name="Imagen 5"/>
          <p:cNvPicPr>
            <a:picLocks noChangeAspect="1"/>
          </p:cNvPicPr>
          <p:nvPr/>
        </p:nvPicPr>
        <p:blipFill>
          <a:blip r:embed="rId4"/>
          <a:stretch>
            <a:fillRect/>
          </a:stretch>
        </p:blipFill>
        <p:spPr>
          <a:xfrm>
            <a:off x="496951" y="3251727"/>
            <a:ext cx="1377399" cy="1290023"/>
          </a:xfrm>
          <a:prstGeom prst="rect">
            <a:avLst/>
          </a:prstGeom>
        </p:spPr>
      </p:pic>
      <p:grpSp>
        <p:nvGrpSpPr>
          <p:cNvPr id="7" name="Group 6">
            <a:extLst>
              <a:ext uri="{FF2B5EF4-FFF2-40B4-BE49-F238E27FC236}">
                <a16:creationId xmlns:a16="http://schemas.microsoft.com/office/drawing/2014/main" id="{4A07FB36-B8DB-FE4F-A26D-8C9CF0FAE1A9}"/>
              </a:ext>
            </a:extLst>
          </p:cNvPr>
          <p:cNvGrpSpPr/>
          <p:nvPr/>
        </p:nvGrpSpPr>
        <p:grpSpPr>
          <a:xfrm>
            <a:off x="10224439" y="2075906"/>
            <a:ext cx="1193909" cy="1604355"/>
            <a:chOff x="9552903" y="1654824"/>
            <a:chExt cx="1193909" cy="1604355"/>
          </a:xfrm>
        </p:grpSpPr>
        <p:pic>
          <p:nvPicPr>
            <p:cNvPr id="4" name="Imagen 3"/>
            <p:cNvPicPr>
              <a:picLocks noChangeAspect="1"/>
            </p:cNvPicPr>
            <p:nvPr/>
          </p:nvPicPr>
          <p:blipFill>
            <a:blip r:embed="rId5"/>
            <a:stretch>
              <a:fillRect/>
            </a:stretch>
          </p:blipFill>
          <p:spPr>
            <a:xfrm>
              <a:off x="9552903" y="1654824"/>
              <a:ext cx="1193909" cy="1193909"/>
            </a:xfrm>
            <a:prstGeom prst="rect">
              <a:avLst/>
            </a:prstGeom>
          </p:spPr>
        </p:pic>
        <p:sp>
          <p:nvSpPr>
            <p:cNvPr id="18" name="Rectangle 17">
              <a:extLst>
                <a:ext uri="{FF2B5EF4-FFF2-40B4-BE49-F238E27FC236}">
                  <a16:creationId xmlns:a16="http://schemas.microsoft.com/office/drawing/2014/main" id="{52730493-C755-5B40-ADD0-8BC7F1CDD61E}"/>
                </a:ext>
              </a:extLst>
            </p:cNvPr>
            <p:cNvSpPr/>
            <p:nvPr/>
          </p:nvSpPr>
          <p:spPr>
            <a:xfrm>
              <a:off x="9732604" y="2859069"/>
              <a:ext cx="912429" cy="400110"/>
            </a:xfrm>
            <a:prstGeom prst="rect">
              <a:avLst/>
            </a:prstGeom>
          </p:spPr>
          <p:txBody>
            <a:bodyPr wrap="none">
              <a:spAutoFit/>
            </a:bodyPr>
            <a:lstStyle/>
            <a:p>
              <a:r>
                <a:rPr lang="en-US" sz="2000" b="1" dirty="0">
                  <a:solidFill>
                    <a:srgbClr val="0A369E"/>
                  </a:solidFill>
                  <a:latin typeface="Roboto Slab"/>
                </a:rPr>
                <a:t>NAFO</a:t>
              </a:r>
              <a:endParaRPr lang="en-CA" sz="2000" b="1" dirty="0">
                <a:solidFill>
                  <a:srgbClr val="0A369E"/>
                </a:solidFill>
              </a:endParaRPr>
            </a:p>
          </p:txBody>
        </p:sp>
      </p:grpSp>
      <p:grpSp>
        <p:nvGrpSpPr>
          <p:cNvPr id="31" name="Group 30">
            <a:extLst>
              <a:ext uri="{FF2B5EF4-FFF2-40B4-BE49-F238E27FC236}">
                <a16:creationId xmlns:a16="http://schemas.microsoft.com/office/drawing/2014/main" id="{4A6EA6AD-878C-664A-8E94-756EEB761FE7}"/>
              </a:ext>
            </a:extLst>
          </p:cNvPr>
          <p:cNvGrpSpPr/>
          <p:nvPr/>
        </p:nvGrpSpPr>
        <p:grpSpPr>
          <a:xfrm>
            <a:off x="7899735" y="4568072"/>
            <a:ext cx="3313130" cy="1026592"/>
            <a:chOff x="8878869" y="4824998"/>
            <a:chExt cx="3313130" cy="1026592"/>
          </a:xfrm>
        </p:grpSpPr>
        <p:grpSp>
          <p:nvGrpSpPr>
            <p:cNvPr id="16" name="Group 15">
              <a:extLst>
                <a:ext uri="{FF2B5EF4-FFF2-40B4-BE49-F238E27FC236}">
                  <a16:creationId xmlns:a16="http://schemas.microsoft.com/office/drawing/2014/main" id="{7ACDD492-9876-AC42-8B8E-0D50849A1F6C}"/>
                </a:ext>
              </a:extLst>
            </p:cNvPr>
            <p:cNvGrpSpPr/>
            <p:nvPr/>
          </p:nvGrpSpPr>
          <p:grpSpPr>
            <a:xfrm>
              <a:off x="8878869" y="4928260"/>
              <a:ext cx="3313130" cy="923330"/>
              <a:chOff x="8878869" y="4928260"/>
              <a:chExt cx="3313130" cy="923330"/>
            </a:xfrm>
          </p:grpSpPr>
          <p:sp>
            <p:nvSpPr>
              <p:cNvPr id="14" name="TextBox 13">
                <a:extLst>
                  <a:ext uri="{FF2B5EF4-FFF2-40B4-BE49-F238E27FC236}">
                    <a16:creationId xmlns:a16="http://schemas.microsoft.com/office/drawing/2014/main" id="{023DFDE2-F54E-4544-AF13-7E018CEF5036}"/>
                  </a:ext>
                </a:extLst>
              </p:cNvPr>
              <p:cNvSpPr txBox="1"/>
              <p:nvPr/>
            </p:nvSpPr>
            <p:spPr>
              <a:xfrm>
                <a:off x="9872326" y="4928260"/>
                <a:ext cx="2319673" cy="923330"/>
              </a:xfrm>
              <a:prstGeom prst="rect">
                <a:avLst/>
              </a:prstGeom>
              <a:noFill/>
            </p:spPr>
            <p:txBody>
              <a:bodyPr wrap="square" rtlCol="0">
                <a:spAutoFit/>
              </a:bodyPr>
              <a:lstStyle/>
              <a:p>
                <a:r>
                  <a:rPr lang="en-CA" b="1" dirty="0"/>
                  <a:t>Gulf of Maine </a:t>
                </a:r>
                <a:r>
                  <a:rPr lang="en-CA" dirty="0"/>
                  <a:t>“gentlemen's” Agreement (CIA, 2012)</a:t>
                </a:r>
              </a:p>
            </p:txBody>
          </p:sp>
          <p:cxnSp>
            <p:nvCxnSpPr>
              <p:cNvPr id="22" name="Straight Arrow Connector 21">
                <a:extLst>
                  <a:ext uri="{FF2B5EF4-FFF2-40B4-BE49-F238E27FC236}">
                    <a16:creationId xmlns:a16="http://schemas.microsoft.com/office/drawing/2014/main" id="{6279AB71-08B3-F84C-B927-82AFB8D506EE}"/>
                  </a:ext>
                </a:extLst>
              </p:cNvPr>
              <p:cNvCxnSpPr/>
              <p:nvPr/>
            </p:nvCxnSpPr>
            <p:spPr>
              <a:xfrm flipH="1" flipV="1">
                <a:off x="8878869" y="5105400"/>
                <a:ext cx="955557" cy="436445"/>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61DFBFBB-2320-8647-95C0-DEEB8D041EB4}"/>
                </a:ext>
              </a:extLst>
            </p:cNvPr>
            <p:cNvPicPr>
              <a:picLocks noChangeAspect="1"/>
            </p:cNvPicPr>
            <p:nvPr/>
          </p:nvPicPr>
          <p:blipFill>
            <a:blip r:embed="rId6">
              <a:extLst>
                <a:ext uri="{BEBA8EAE-BF5A-486C-A8C5-ECC9F3942E4B}">
                  <a14:imgProps xmlns:a14="http://schemas.microsoft.com/office/drawing/2010/main">
                    <a14:imgLayer>
                      <a14:imgEffect>
                        <a14:backgroundRemoval t="2639" b="89974" l="5181" r="89119">
                          <a14:foregroundMark x1="56736" y1="4090" x2="56736" y2="4090"/>
                          <a14:foregroundMark x1="51813" y1="4617" x2="51813" y2="4617"/>
                          <a14:foregroundMark x1="60622" y1="5541" x2="60622" y2="5541"/>
                          <a14:foregroundMark x1="62435" y1="3562" x2="62435" y2="3562"/>
                          <a14:foregroundMark x1="57513" y1="2639" x2="57513" y2="2639"/>
                          <a14:foregroundMark x1="5181" y1="53034" x2="5181" y2="53034"/>
                          <a14:foregroundMark x1="55699" y1="3562" x2="55699" y2="3562"/>
                        </a14:backgroundRemoval>
                      </a14:imgEffect>
                    </a14:imgLayer>
                  </a14:imgProps>
                </a:ext>
              </a:extLst>
            </a:blip>
            <a:stretch>
              <a:fillRect/>
            </a:stretch>
          </p:blipFill>
          <p:spPr>
            <a:xfrm>
              <a:off x="11284449" y="4824998"/>
              <a:ext cx="449044" cy="881800"/>
            </a:xfrm>
            <a:prstGeom prst="rect">
              <a:avLst/>
            </a:prstGeom>
          </p:spPr>
        </p:pic>
      </p:grpSp>
      <p:pic>
        <p:nvPicPr>
          <p:cNvPr id="32" name="Picture 31">
            <a:extLst>
              <a:ext uri="{FF2B5EF4-FFF2-40B4-BE49-F238E27FC236}">
                <a16:creationId xmlns:a16="http://schemas.microsoft.com/office/drawing/2014/main" id="{430263DB-F706-E744-A6AA-2EEE1CE6B199}"/>
              </a:ext>
            </a:extLst>
          </p:cNvPr>
          <p:cNvPicPr>
            <a:picLocks noChangeAspect="1"/>
          </p:cNvPicPr>
          <p:nvPr/>
        </p:nvPicPr>
        <p:blipFill>
          <a:blip r:embed="rId7"/>
          <a:stretch>
            <a:fillRect/>
          </a:stretch>
        </p:blipFill>
        <p:spPr>
          <a:xfrm>
            <a:off x="467105" y="5329844"/>
            <a:ext cx="2794000" cy="660400"/>
          </a:xfrm>
          <a:prstGeom prst="rect">
            <a:avLst/>
          </a:prstGeom>
        </p:spPr>
      </p:pic>
      <p:sp>
        <p:nvSpPr>
          <p:cNvPr id="5" name="Rectangle 4">
            <a:extLst>
              <a:ext uri="{FF2B5EF4-FFF2-40B4-BE49-F238E27FC236}">
                <a16:creationId xmlns:a16="http://schemas.microsoft.com/office/drawing/2014/main" id="{B5AB8A94-BC6F-6543-A501-E01329D8880A}"/>
              </a:ext>
            </a:extLst>
          </p:cNvPr>
          <p:cNvSpPr/>
          <p:nvPr/>
        </p:nvSpPr>
        <p:spPr>
          <a:xfrm>
            <a:off x="3152544" y="5494632"/>
            <a:ext cx="1028534" cy="9209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6E56AB5A-E63F-9C49-9ACD-2C422ADDF01D}" type="slidenum">
              <a:rPr lang="en-CA" smtClean="0"/>
              <a:t>7</a:t>
            </a:fld>
            <a:endParaRPr lang="en-CA" dirty="0"/>
          </a:p>
        </p:txBody>
      </p:sp>
      <p:pic>
        <p:nvPicPr>
          <p:cNvPr id="2050" name="Picture 2" descr="mage result for pacific hake treat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105" y="1296054"/>
            <a:ext cx="1827597" cy="15229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A5E9D17-6F0B-7C4A-AF9B-691C5FDDA51F}"/>
              </a:ext>
            </a:extLst>
          </p:cNvPr>
          <p:cNvSpPr/>
          <p:nvPr/>
        </p:nvSpPr>
        <p:spPr>
          <a:xfrm>
            <a:off x="5305059" y="6641396"/>
            <a:ext cx="464074" cy="20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2AD66A5B-06F9-0643-8C57-B7FD1670533E}"/>
              </a:ext>
            </a:extLst>
          </p:cNvPr>
          <p:cNvSpPr/>
          <p:nvPr/>
        </p:nvSpPr>
        <p:spPr>
          <a:xfrm>
            <a:off x="1830628" y="3749981"/>
            <a:ext cx="464074" cy="20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ítulo 1">
            <a:extLst>
              <a:ext uri="{FF2B5EF4-FFF2-40B4-BE49-F238E27FC236}">
                <a16:creationId xmlns:a16="http://schemas.microsoft.com/office/drawing/2014/main" id="{A13549C4-8A1E-D941-9005-7B42A726D243}"/>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Methods | Treaties Under the Spotlight</a:t>
            </a:r>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00" y="2829"/>
            <a:ext cx="444978" cy="422447"/>
          </a:xfrm>
          <a:prstGeom prst="rect">
            <a:avLst/>
          </a:prstGeom>
        </p:spPr>
      </p:pic>
      <p:sp>
        <p:nvSpPr>
          <p:cNvPr id="9" name="TextBox 8"/>
          <p:cNvSpPr txBox="1"/>
          <p:nvPr/>
        </p:nvSpPr>
        <p:spPr>
          <a:xfrm>
            <a:off x="849753" y="2712401"/>
            <a:ext cx="947144" cy="369332"/>
          </a:xfrm>
          <a:prstGeom prst="rect">
            <a:avLst/>
          </a:prstGeom>
          <a:noFill/>
        </p:spPr>
        <p:txBody>
          <a:bodyPr wrap="square" rtlCol="0">
            <a:spAutoFit/>
          </a:bodyPr>
          <a:lstStyle/>
          <a:p>
            <a:r>
              <a:rPr lang="en-CA" dirty="0"/>
              <a:t>Spp. = 1</a:t>
            </a:r>
          </a:p>
        </p:txBody>
      </p:sp>
      <p:sp>
        <p:nvSpPr>
          <p:cNvPr id="23" name="TextBox 22"/>
          <p:cNvSpPr txBox="1"/>
          <p:nvPr/>
        </p:nvSpPr>
        <p:spPr>
          <a:xfrm>
            <a:off x="637119" y="4436332"/>
            <a:ext cx="947144" cy="369332"/>
          </a:xfrm>
          <a:prstGeom prst="rect">
            <a:avLst/>
          </a:prstGeom>
          <a:noFill/>
        </p:spPr>
        <p:txBody>
          <a:bodyPr wrap="square" rtlCol="0">
            <a:spAutoFit/>
          </a:bodyPr>
          <a:lstStyle/>
          <a:p>
            <a:r>
              <a:rPr lang="en-CA" dirty="0"/>
              <a:t>Spp. = 5</a:t>
            </a:r>
          </a:p>
        </p:txBody>
      </p:sp>
      <p:sp>
        <p:nvSpPr>
          <p:cNvPr id="24" name="TextBox 23"/>
          <p:cNvSpPr txBox="1"/>
          <p:nvPr/>
        </p:nvSpPr>
        <p:spPr>
          <a:xfrm>
            <a:off x="1444828" y="5987018"/>
            <a:ext cx="947144" cy="369332"/>
          </a:xfrm>
          <a:prstGeom prst="rect">
            <a:avLst/>
          </a:prstGeom>
          <a:noFill/>
        </p:spPr>
        <p:txBody>
          <a:bodyPr wrap="square" rtlCol="0">
            <a:spAutoFit/>
          </a:bodyPr>
          <a:lstStyle/>
          <a:p>
            <a:r>
              <a:rPr lang="en-CA" dirty="0"/>
              <a:t>Spp. = 2</a:t>
            </a:r>
          </a:p>
        </p:txBody>
      </p:sp>
      <p:sp>
        <p:nvSpPr>
          <p:cNvPr id="25" name="TextBox 24"/>
          <p:cNvSpPr txBox="1"/>
          <p:nvPr/>
        </p:nvSpPr>
        <p:spPr>
          <a:xfrm>
            <a:off x="9462350" y="5538963"/>
            <a:ext cx="947144" cy="369332"/>
          </a:xfrm>
          <a:prstGeom prst="rect">
            <a:avLst/>
          </a:prstGeom>
          <a:noFill/>
        </p:spPr>
        <p:txBody>
          <a:bodyPr wrap="square" rtlCol="0">
            <a:spAutoFit/>
          </a:bodyPr>
          <a:lstStyle/>
          <a:p>
            <a:r>
              <a:rPr lang="en-CA" dirty="0"/>
              <a:t>Spp. = 3</a:t>
            </a:r>
          </a:p>
        </p:txBody>
      </p:sp>
      <p:sp>
        <p:nvSpPr>
          <p:cNvPr id="26" name="TextBox 25"/>
          <p:cNvSpPr txBox="1"/>
          <p:nvPr/>
        </p:nvSpPr>
        <p:spPr>
          <a:xfrm>
            <a:off x="10347820" y="3553779"/>
            <a:ext cx="1158380" cy="369332"/>
          </a:xfrm>
          <a:prstGeom prst="rect">
            <a:avLst/>
          </a:prstGeom>
          <a:noFill/>
        </p:spPr>
        <p:txBody>
          <a:bodyPr wrap="square" rtlCol="0">
            <a:spAutoFit/>
          </a:bodyPr>
          <a:lstStyle/>
          <a:p>
            <a:r>
              <a:rPr lang="en-CA" dirty="0"/>
              <a:t>Spp. = 11*</a:t>
            </a:r>
          </a:p>
        </p:txBody>
      </p:sp>
      <p:sp>
        <p:nvSpPr>
          <p:cNvPr id="28" name="TextBox 27"/>
          <p:cNvSpPr txBox="1"/>
          <p:nvPr/>
        </p:nvSpPr>
        <p:spPr>
          <a:xfrm>
            <a:off x="5779849" y="6415597"/>
            <a:ext cx="1652926" cy="369332"/>
          </a:xfrm>
          <a:prstGeom prst="rect">
            <a:avLst/>
          </a:prstGeom>
          <a:noFill/>
        </p:spPr>
        <p:txBody>
          <a:bodyPr wrap="square" rtlCol="0">
            <a:spAutoFit/>
          </a:bodyPr>
          <a:lstStyle/>
          <a:p>
            <a:r>
              <a:rPr lang="en-CA" dirty="0"/>
              <a:t>Total Spp. = 31</a:t>
            </a:r>
          </a:p>
        </p:txBody>
      </p:sp>
    </p:spTree>
    <p:extLst>
      <p:ext uri="{BB962C8B-B14F-4D97-AF65-F5344CB8AC3E}">
        <p14:creationId xmlns:p14="http://schemas.microsoft.com/office/powerpoint/2010/main" val="92896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5020-4139-6F4B-AEED-005610BBD8F6}"/>
              </a:ext>
            </a:extLst>
          </p:cNvPr>
          <p:cNvSpPr>
            <a:spLocks noGrp="1"/>
          </p:cNvSpPr>
          <p:nvPr>
            <p:ph type="title"/>
          </p:nvPr>
        </p:nvSpPr>
        <p:spPr/>
        <p:txBody>
          <a:bodyPr>
            <a:normAutofit/>
          </a:bodyPr>
          <a:lstStyle/>
          <a:p>
            <a:r>
              <a:rPr lang="en-CA" b="1" dirty="0"/>
              <a:t>Implications for management will depend on the management plans themselves</a:t>
            </a:r>
            <a:endParaRPr lang="en-CA" dirty="0"/>
          </a:p>
        </p:txBody>
      </p:sp>
      <p:sp>
        <p:nvSpPr>
          <p:cNvPr id="3" name="Content Placeholder 2">
            <a:extLst>
              <a:ext uri="{FF2B5EF4-FFF2-40B4-BE49-F238E27FC236}">
                <a16:creationId xmlns:a16="http://schemas.microsoft.com/office/drawing/2014/main" id="{55890490-B6D2-244F-9C62-3B0BF2C30E7A}"/>
              </a:ext>
            </a:extLst>
          </p:cNvPr>
          <p:cNvSpPr>
            <a:spLocks noGrp="1"/>
          </p:cNvSpPr>
          <p:nvPr>
            <p:ph idx="1"/>
          </p:nvPr>
        </p:nvSpPr>
        <p:spPr/>
        <p:txBody>
          <a:bodyPr/>
          <a:lstStyle/>
          <a:p>
            <a:pPr lvl="2"/>
            <a:r>
              <a:rPr lang="en-CA" sz="2400" dirty="0"/>
              <a:t>Species considered</a:t>
            </a:r>
          </a:p>
          <a:p>
            <a:pPr lvl="2"/>
            <a:r>
              <a:rPr lang="en-CA" sz="2400" dirty="0"/>
              <a:t>Climate change considerations</a:t>
            </a:r>
          </a:p>
          <a:p>
            <a:pPr lvl="2"/>
            <a:r>
              <a:rPr lang="en-CA" sz="2400" dirty="0"/>
              <a:t>“Legal strength”</a:t>
            </a:r>
          </a:p>
          <a:p>
            <a:pPr lvl="2"/>
            <a:r>
              <a:rPr lang="en-CA" sz="2400" dirty="0"/>
              <a:t>Management rules *</a:t>
            </a:r>
          </a:p>
          <a:p>
            <a:pPr lvl="2"/>
            <a:r>
              <a:rPr lang="en-CA" sz="2400" dirty="0"/>
              <a:t>Covering range</a:t>
            </a:r>
          </a:p>
          <a:p>
            <a:r>
              <a:rPr lang="en-CA" sz="2400" dirty="0"/>
              <a:t>Regional trade-offs</a:t>
            </a:r>
          </a:p>
          <a:p>
            <a:pPr lvl="1"/>
            <a:r>
              <a:rPr lang="en-CA" dirty="0"/>
              <a:t>Conservation (Closed area)</a:t>
            </a:r>
          </a:p>
          <a:p>
            <a:pPr lvl="1"/>
            <a:r>
              <a:rPr lang="en-CA" dirty="0"/>
              <a:t>Social consequences (fishers benefitting in different regions)</a:t>
            </a:r>
          </a:p>
          <a:p>
            <a:pPr lvl="1"/>
            <a:r>
              <a:rPr lang="en-CA" dirty="0"/>
              <a:t>Bycatch quota might be affected by overlapping species</a:t>
            </a:r>
          </a:p>
          <a:p>
            <a:pPr lvl="2"/>
            <a:endParaRPr lang="en-CA" sz="2400" dirty="0"/>
          </a:p>
          <a:p>
            <a:endParaRPr lang="en-CA" dirty="0"/>
          </a:p>
        </p:txBody>
      </p:sp>
    </p:spTree>
    <p:extLst>
      <p:ext uri="{BB962C8B-B14F-4D97-AF65-F5344CB8AC3E}">
        <p14:creationId xmlns:p14="http://schemas.microsoft.com/office/powerpoint/2010/main" val="276347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608</Words>
  <Application>Microsoft Macintosh PowerPoint</Application>
  <PresentationFormat>Widescreen</PresentationFormat>
  <Paragraphs>134</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Roboto Slab</vt:lpstr>
      <vt:lpstr>Office Theme</vt:lpstr>
      <vt:lpstr>PowerPoint Presentation</vt:lpstr>
      <vt:lpstr>PowerPoint Presentation</vt:lpstr>
      <vt:lpstr>PowerPoint Presentation</vt:lpstr>
      <vt:lpstr>North America as a case study</vt:lpstr>
      <vt:lpstr>PowerPoint Presentation</vt:lpstr>
      <vt:lpstr>Understand the implications of climate change for the management of transboundary fish stocks</vt:lpstr>
      <vt:lpstr>PowerPoint Presentation</vt:lpstr>
      <vt:lpstr>Implications for management will depend on the management plans themselves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Juliano Palacios</dc:creator>
  <cp:lastModifiedBy>Juliano Palacios</cp:lastModifiedBy>
  <cp:revision>24</cp:revision>
  <dcterms:created xsi:type="dcterms:W3CDTF">2019-01-09T22:29:58Z</dcterms:created>
  <dcterms:modified xsi:type="dcterms:W3CDTF">2019-01-23T20:12:16Z</dcterms:modified>
</cp:coreProperties>
</file>